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70" d="100"/>
          <a:sy n="170" d="100"/>
        </p:scale>
        <p:origin x="56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170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warmly. Let her read the slide. Say: 'This is what I have been building this year and I am genuinely excited to share it with you.'</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this personally. Reference the film, the question, and the pivot from career guidance to Roblox. Make it human, not corporate.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card briefly. Stress the portfolio and certification at the bottom. This is what separates Freedom Writers from just playing Roblox.</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the structure. This is not free play. Structured deliverables, live sessions, a qualified instructor. Virtual format means any student in the UK can join.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the safeguarding framework to build SLT confidence. DSL named, parental consent in place, virtual format. Schools need this before they refer students.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Freedom Points reward every action: building, attending, helping others. The Builder's Guarantee is powerful for parents: consistent effort is always rewarded.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low friction. The ask is tiny, just share it. The Creator Access Award is your strongest close. Ask Mrs Singh to name 3 students who deserve this and their entry is covered.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warmly. Do not pressure for an immediate commitment. Ask: is there someone at your school I should speak to about this? Let her open the door. The Creator Access Award is your leave-behind hook.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730"/>
        </a:solidFill>
        <a:effectLst/>
      </p:bgPr>
    </p:bg>
    <p:spTree>
      <p:nvGrpSpPr>
        <p:cNvPr id="1" name=""/>
        <p:cNvGrpSpPr/>
        <p:nvPr/>
      </p:nvGrpSpPr>
      <p:grpSpPr>
        <a:xfrm>
          <a:off x="0" y="0"/>
          <a:ext cx="0" cy="0"/>
          <a:chOff x="0" y="0"/>
          <a:chExt cx="0" cy="0"/>
        </a:xfrm>
      </p:grpSpPr>
      <p:sp>
        <p:nvSpPr>
          <p:cNvPr id="2" name="Shape 0"/>
          <p:cNvSpPr/>
          <p:nvPr/>
        </p:nvSpPr>
        <p:spPr>
          <a:xfrm>
            <a:off x="6217920" y="-1828800"/>
            <a:ext cx="5486400" cy="5486400"/>
          </a:xfrm>
          <a:prstGeom prst="ellipse">
            <a:avLst/>
          </a:prstGeom>
          <a:solidFill>
            <a:srgbClr val="39E07A">
              <a:alpha val="18000"/>
            </a:srgbClr>
          </a:solidFill>
          <a:ln w="12700">
            <a:solidFill>
              <a:srgbClr val="39E07A"/>
            </a:solidFill>
            <a:prstDash val="solid"/>
          </a:ln>
        </p:spPr>
        <p:txBody>
          <a:bodyPr/>
          <a:lstStyle/>
          <a:p>
            <a:endParaRPr lang="en-US"/>
          </a:p>
        </p:txBody>
      </p:sp>
      <p:sp>
        <p:nvSpPr>
          <p:cNvPr id="3" name="Shape 1"/>
          <p:cNvSpPr/>
          <p:nvPr/>
        </p:nvSpPr>
        <p:spPr>
          <a:xfrm>
            <a:off x="7132320" y="-914400"/>
            <a:ext cx="3200400" cy="3200400"/>
          </a:xfrm>
          <a:prstGeom prst="ellipse">
            <a:avLst/>
          </a:prstGeom>
          <a:solidFill>
            <a:srgbClr val="39E07A">
              <a:alpha val="30000"/>
            </a:srgbClr>
          </a:solidFill>
          <a:ln w="12700">
            <a:solidFill>
              <a:srgbClr val="39E07A"/>
            </a:solidFill>
            <a:prstDash val="solid"/>
          </a:ln>
        </p:spPr>
        <p:txBody>
          <a:bodyPr/>
          <a:lstStyle/>
          <a:p>
            <a:endParaRPr lang="en-US"/>
          </a:p>
        </p:txBody>
      </p:sp>
      <p:sp>
        <p:nvSpPr>
          <p:cNvPr id="4" name="Shape 2"/>
          <p:cNvSpPr/>
          <p:nvPr/>
        </p:nvSpPr>
        <p:spPr>
          <a:xfrm>
            <a:off x="-1371600" y="3840480"/>
            <a:ext cx="3200400" cy="3200400"/>
          </a:xfrm>
          <a:prstGeom prst="ellipse">
            <a:avLst/>
          </a:prstGeom>
          <a:solidFill>
            <a:srgbClr val="39E07A">
              <a:alpha val="12000"/>
            </a:srgbClr>
          </a:solidFill>
          <a:ln w="12700">
            <a:solidFill>
              <a:srgbClr val="39E07A"/>
            </a:solidFill>
            <a:prstDash val="solid"/>
          </a:ln>
        </p:spPr>
        <p:txBody>
          <a:bodyPr/>
          <a:lstStyle/>
          <a:p>
            <a:endParaRPr lang="en-US"/>
          </a:p>
        </p:txBody>
      </p:sp>
      <p:sp>
        <p:nvSpPr>
          <p:cNvPr id="5" name="Text 3"/>
          <p:cNvSpPr/>
          <p:nvPr/>
        </p:nvSpPr>
        <p:spPr>
          <a:xfrm>
            <a:off x="502920" y="365760"/>
            <a:ext cx="73152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SCHOOL  &amp;  SLT  INFORMATION  PACK  2026</a:t>
            </a:r>
            <a:endParaRPr lang="en-US" sz="800" dirty="0"/>
          </a:p>
        </p:txBody>
      </p:sp>
      <p:sp>
        <p:nvSpPr>
          <p:cNvPr id="6" name="Text 4"/>
          <p:cNvSpPr/>
          <p:nvPr/>
        </p:nvSpPr>
        <p:spPr>
          <a:xfrm>
            <a:off x="457200" y="749808"/>
            <a:ext cx="8412480" cy="960120"/>
          </a:xfrm>
          <a:prstGeom prst="rect">
            <a:avLst/>
          </a:prstGeom>
          <a:noFill/>
          <a:ln/>
        </p:spPr>
        <p:txBody>
          <a:bodyPr wrap="square" lIns="0" tIns="0" rIns="0" bIns="0" rtlCol="0" anchor="ctr"/>
          <a:lstStyle/>
          <a:p>
            <a:pPr marL="0" indent="0" algn="l">
              <a:buNone/>
            </a:pPr>
            <a:r>
              <a:rPr lang="en-US" sz="7200" b="1" dirty="0">
                <a:solidFill>
                  <a:srgbClr val="FFFFFF"/>
                </a:solidFill>
              </a:rPr>
              <a:t>Freedom</a:t>
            </a:r>
            <a:endParaRPr lang="en-US" sz="7200" dirty="0"/>
          </a:p>
        </p:txBody>
      </p:sp>
      <p:sp>
        <p:nvSpPr>
          <p:cNvPr id="7" name="Text 5"/>
          <p:cNvSpPr/>
          <p:nvPr/>
        </p:nvSpPr>
        <p:spPr>
          <a:xfrm>
            <a:off x="457200" y="1600200"/>
            <a:ext cx="8412480" cy="960120"/>
          </a:xfrm>
          <a:prstGeom prst="rect">
            <a:avLst/>
          </a:prstGeom>
          <a:noFill/>
          <a:ln/>
        </p:spPr>
        <p:txBody>
          <a:bodyPr wrap="square" lIns="0" tIns="0" rIns="0" bIns="0" rtlCol="0" anchor="ctr"/>
          <a:lstStyle/>
          <a:p>
            <a:pPr marL="0" indent="0" algn="l">
              <a:buNone/>
            </a:pPr>
            <a:r>
              <a:rPr lang="en-US" sz="7200" b="1" dirty="0">
                <a:solidFill>
                  <a:srgbClr val="7030A0"/>
                </a:solidFill>
              </a:rPr>
              <a:t>Writers.</a:t>
            </a:r>
            <a:endParaRPr lang="en-US" sz="7200" dirty="0">
              <a:solidFill>
                <a:srgbClr val="7030A0"/>
              </a:solidFill>
            </a:endParaRPr>
          </a:p>
        </p:txBody>
      </p:sp>
      <p:sp>
        <p:nvSpPr>
          <p:cNvPr id="8" name="Text 6"/>
          <p:cNvSpPr/>
          <p:nvPr/>
        </p:nvSpPr>
        <p:spPr>
          <a:xfrm>
            <a:off x="502920" y="2697480"/>
            <a:ext cx="6400800" cy="384048"/>
          </a:xfrm>
          <a:prstGeom prst="rect">
            <a:avLst/>
          </a:prstGeom>
          <a:noFill/>
          <a:ln/>
        </p:spPr>
        <p:txBody>
          <a:bodyPr wrap="square" lIns="0" tIns="0" rIns="0" bIns="0" rtlCol="0" anchor="ctr"/>
          <a:lstStyle/>
          <a:p>
            <a:pPr marL="0" indent="0" algn="l">
              <a:buNone/>
            </a:pPr>
            <a:r>
              <a:rPr lang="en-US" sz="1900" dirty="0">
                <a:solidFill>
                  <a:srgbClr val="E8E0FF"/>
                </a:solidFill>
              </a:rPr>
              <a:t>Young Creator Challenge 2026</a:t>
            </a:r>
            <a:endParaRPr lang="en-US" sz="1900" dirty="0"/>
          </a:p>
        </p:txBody>
      </p:sp>
      <p:sp>
        <p:nvSpPr>
          <p:cNvPr id="9" name="Text 7"/>
          <p:cNvSpPr/>
          <p:nvPr/>
        </p:nvSpPr>
        <p:spPr>
          <a:xfrm>
            <a:off x="502920" y="3182112"/>
            <a:ext cx="6583680" cy="658368"/>
          </a:xfrm>
          <a:prstGeom prst="rect">
            <a:avLst/>
          </a:prstGeom>
          <a:noFill/>
          <a:ln/>
        </p:spPr>
        <p:txBody>
          <a:bodyPr wrap="square" lIns="0" tIns="0" rIns="0" bIns="0" rtlCol="0" anchor="ctr"/>
          <a:lstStyle/>
          <a:p>
            <a:pPr marL="0" indent="0" algn="l">
              <a:buNone/>
            </a:pPr>
            <a:r>
              <a:rPr lang="en-US" sz="1250" dirty="0">
                <a:solidFill>
                  <a:srgbClr val="9B8FCF"/>
                </a:solidFill>
              </a:rPr>
              <a:t>A virtual game development programme for young people aged 11 to 16,</a:t>
            </a:r>
            <a:endParaRPr lang="en-US" sz="1250" dirty="0"/>
          </a:p>
          <a:p>
            <a:pPr marL="0" indent="0" algn="l">
              <a:buNone/>
            </a:pPr>
            <a:r>
              <a:rPr lang="en-US" sz="1250" dirty="0">
                <a:solidFill>
                  <a:srgbClr val="9B8FCF"/>
                </a:solidFill>
              </a:rPr>
              <a:t>building real digital skills through the power of Roblox.</a:t>
            </a:r>
            <a:endParaRPr lang="en-US" sz="1250" dirty="0"/>
          </a:p>
        </p:txBody>
      </p:sp>
      <p:sp>
        <p:nvSpPr>
          <p:cNvPr id="10" name="Shape 8"/>
          <p:cNvSpPr/>
          <p:nvPr/>
        </p:nvSpPr>
        <p:spPr>
          <a:xfrm>
            <a:off x="457200" y="4224528"/>
            <a:ext cx="8229600" cy="640080"/>
          </a:xfrm>
          <a:prstGeom prst="roundRect">
            <a:avLst>
              <a:gd name="adj" fmla="val 12857"/>
            </a:avLst>
          </a:prstGeom>
          <a:solidFill>
            <a:srgbClr val="39E07A">
              <a:alpha val="12000"/>
            </a:srgbClr>
          </a:solidFill>
          <a:ln w="15240">
            <a:solidFill>
              <a:srgbClr val="39E07A"/>
            </a:solidFill>
            <a:prstDash val="solid"/>
          </a:ln>
        </p:spPr>
        <p:txBody>
          <a:bodyPr/>
          <a:lstStyle/>
          <a:p>
            <a:endParaRPr lang="en-US"/>
          </a:p>
        </p:txBody>
      </p:sp>
      <p:sp>
        <p:nvSpPr>
          <p:cNvPr id="11" name="Text 9"/>
          <p:cNvSpPr/>
          <p:nvPr/>
        </p:nvSpPr>
        <p:spPr>
          <a:xfrm>
            <a:off x="457200" y="4224528"/>
            <a:ext cx="8229600" cy="603504"/>
          </a:xfrm>
          <a:prstGeom prst="rect">
            <a:avLst/>
          </a:prstGeom>
          <a:noFill/>
          <a:ln/>
        </p:spPr>
        <p:txBody>
          <a:bodyPr wrap="square" lIns="0" tIns="0" rIns="0" bIns="0" rtlCol="0" anchor="ctr"/>
          <a:lstStyle/>
          <a:p>
            <a:pPr marL="0" indent="0" algn="ctr">
              <a:buNone/>
            </a:pPr>
            <a:r>
              <a:rPr lang="en-US" sz="1150" b="1" dirty="0">
                <a:solidFill>
                  <a:srgbClr val="FFFFFF"/>
                </a:solidFill>
              </a:rPr>
              <a:t>21 Jul</a:t>
            </a:r>
            <a:r>
              <a:rPr lang="en-US" sz="1150" dirty="0">
                <a:solidFill>
                  <a:srgbClr val="9B8FCF"/>
                </a:solidFill>
              </a:rPr>
              <a:t> to </a:t>
            </a:r>
            <a:r>
              <a:rPr lang="en-US" sz="1150" b="1" dirty="0">
                <a:solidFill>
                  <a:srgbClr val="FFFFFF"/>
                </a:solidFill>
              </a:rPr>
              <a:t>24 Aug 2026</a:t>
            </a:r>
            <a:r>
              <a:rPr lang="en-US" sz="1150" dirty="0">
                <a:solidFill>
                  <a:srgbClr val="9B8FCF"/>
                </a:solidFill>
              </a:rPr>
              <a:t>     |     </a:t>
            </a:r>
            <a:r>
              <a:rPr lang="en-US" sz="1150" b="1" dirty="0">
                <a:solidFill>
                  <a:srgbClr val="FFFFFF"/>
                </a:solidFill>
              </a:rPr>
              <a:t>30 places  </a:t>
            </a:r>
            <a:r>
              <a:rPr lang="en-US" sz="1150" dirty="0">
                <a:solidFill>
                  <a:srgbClr val="9B8FCF"/>
                </a:solidFill>
              </a:rPr>
              <a:t>|     </a:t>
            </a:r>
            <a:r>
              <a:rPr lang="en-US" sz="1150" b="1" dirty="0">
                <a:solidFill>
                  <a:srgbClr val="7030A0"/>
                </a:solidFill>
              </a:rPr>
              <a:t>11,500 ROBUX prize pool</a:t>
            </a:r>
            <a:r>
              <a:rPr lang="en-US" sz="1150" dirty="0">
                <a:solidFill>
                  <a:srgbClr val="7030A0"/>
                </a:solidFill>
              </a:rPr>
              <a:t>     </a:t>
            </a:r>
            <a:r>
              <a:rPr lang="en-US" sz="1150" b="1" dirty="0">
                <a:solidFill>
                  <a:srgbClr val="9B8FCF"/>
                </a:solidFill>
              </a:rPr>
              <a:t>|     </a:t>
            </a:r>
            <a:r>
              <a:rPr lang="en-US" sz="1150" b="1" dirty="0" err="1">
                <a:solidFill>
                  <a:srgbClr val="9B8FCF"/>
                </a:solidFill>
              </a:rPr>
              <a:t>freedomwriters.owhstudios.com</a:t>
            </a:r>
            <a:endParaRPr lang="en-US" sz="115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0730"/>
        </a:solidFill>
        <a:effectLst/>
      </p:bgPr>
    </p:bg>
    <p:spTree>
      <p:nvGrpSpPr>
        <p:cNvPr id="1" name=""/>
        <p:cNvGrpSpPr/>
        <p:nvPr/>
      </p:nvGrpSpPr>
      <p:grpSpPr>
        <a:xfrm>
          <a:off x="0" y="0"/>
          <a:ext cx="0" cy="0"/>
          <a:chOff x="0" y="0"/>
          <a:chExt cx="0" cy="0"/>
        </a:xfrm>
      </p:grpSpPr>
      <p:sp>
        <p:nvSpPr>
          <p:cNvPr id="2" name="Shape 0"/>
          <p:cNvSpPr/>
          <p:nvPr/>
        </p:nvSpPr>
        <p:spPr>
          <a:xfrm>
            <a:off x="6858000" y="-914400"/>
            <a:ext cx="3474720" cy="3474720"/>
          </a:xfrm>
          <a:prstGeom prst="ellipse">
            <a:avLst/>
          </a:prstGeom>
          <a:solidFill>
            <a:srgbClr val="39E07A">
              <a:alpha val="15000"/>
            </a:srgbClr>
          </a:solidFill>
          <a:ln w="19050">
            <a:solidFill>
              <a:srgbClr val="39E07A"/>
            </a:solidFill>
            <a:prstDash val="solid"/>
          </a:ln>
        </p:spPr>
        <p:txBody>
          <a:bodyPr/>
          <a:lstStyle/>
          <a:p>
            <a:endParaRPr lang="en-US"/>
          </a:p>
        </p:txBody>
      </p:sp>
      <p:sp>
        <p:nvSpPr>
          <p:cNvPr id="3" name="Shape 1"/>
          <p:cNvSpPr/>
          <p:nvPr/>
        </p:nvSpPr>
        <p:spPr>
          <a:xfrm>
            <a:off x="7498080" y="-274320"/>
            <a:ext cx="2011680" cy="2011680"/>
          </a:xfrm>
          <a:prstGeom prst="ellipse">
            <a:avLst/>
          </a:prstGeom>
          <a:solidFill>
            <a:srgbClr val="39E07A">
              <a:alpha val="25000"/>
            </a:srgbClr>
          </a:solidFill>
          <a:ln w="12700">
            <a:solidFill>
              <a:srgbClr val="39E07A"/>
            </a:solidFill>
            <a:prstDash val="solid"/>
          </a:ln>
        </p:spPr>
        <p:txBody>
          <a:bodyPr/>
          <a:lstStyle/>
          <a:p>
            <a:endParaRPr lang="en-US"/>
          </a:p>
        </p:txBody>
      </p:sp>
      <p:sp>
        <p:nvSpPr>
          <p:cNvPr id="4" name="Text 2"/>
          <p:cNvSpPr/>
          <p:nvPr/>
        </p:nvSpPr>
        <p:spPr>
          <a:xfrm>
            <a:off x="502920" y="347472"/>
            <a:ext cx="54864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THE ORIGIN STORY</a:t>
            </a:r>
            <a:endParaRPr lang="en-US" sz="800" dirty="0"/>
          </a:p>
        </p:txBody>
      </p:sp>
      <p:sp>
        <p:nvSpPr>
          <p:cNvPr id="5" name="Text 3"/>
          <p:cNvSpPr/>
          <p:nvPr/>
        </p:nvSpPr>
        <p:spPr>
          <a:xfrm>
            <a:off x="502920" y="658368"/>
            <a:ext cx="7315200" cy="530352"/>
          </a:xfrm>
          <a:prstGeom prst="rect">
            <a:avLst/>
          </a:prstGeom>
          <a:noFill/>
          <a:ln/>
        </p:spPr>
        <p:txBody>
          <a:bodyPr wrap="square" lIns="0" tIns="0" rIns="0" bIns="0" rtlCol="0" anchor="ctr"/>
          <a:lstStyle/>
          <a:p>
            <a:pPr marL="0" indent="0" algn="l">
              <a:buNone/>
            </a:pPr>
            <a:r>
              <a:rPr lang="en-US" sz="3400" b="1" dirty="0">
                <a:solidFill>
                  <a:srgbClr val="FFFFFF"/>
                </a:solidFill>
              </a:rPr>
              <a:t>Why Freedom Writers exists</a:t>
            </a:r>
            <a:endParaRPr lang="en-US" sz="3400" dirty="0"/>
          </a:p>
        </p:txBody>
      </p:sp>
      <p:sp>
        <p:nvSpPr>
          <p:cNvPr id="6" name="Text 4"/>
          <p:cNvSpPr/>
          <p:nvPr/>
        </p:nvSpPr>
        <p:spPr>
          <a:xfrm>
            <a:off x="502920" y="1371600"/>
            <a:ext cx="5303520" cy="3474720"/>
          </a:xfrm>
          <a:prstGeom prst="rect">
            <a:avLst/>
          </a:prstGeom>
          <a:noFill/>
          <a:ln/>
        </p:spPr>
        <p:txBody>
          <a:bodyPr wrap="square" lIns="0" tIns="0" rIns="0" bIns="0" rtlCol="0" anchor="t"/>
          <a:lstStyle/>
          <a:p>
            <a:pPr marL="0" indent="0" algn="l">
              <a:buNone/>
            </a:pPr>
            <a:r>
              <a:rPr lang="en-US" sz="1300" b="1" dirty="0">
                <a:solidFill>
                  <a:srgbClr val="FFFFFF"/>
                </a:solidFill>
              </a:rPr>
              <a:t>Inspired by the film Freedom Writers,</a:t>
            </a:r>
            <a:r>
              <a:rPr lang="en-US" sz="1300" dirty="0">
                <a:solidFill>
                  <a:srgbClr val="E8E0FF"/>
                </a:solidFill>
              </a:rPr>
              <a:t> Kevin asked a simple question: how do you give young people from communities like mine access to opportunities they do not even know exist?
The original idea was an AI career guidance platform. But that would not land with an 11 to 16 year old who has not finished their GCSEs yet.
So the question became: </a:t>
            </a:r>
            <a:r>
              <a:rPr lang="en-US" sz="1300" b="1" dirty="0">
                <a:solidFill>
                  <a:srgbClr val="39E07A"/>
                </a:solidFill>
              </a:rPr>
              <a:t>what do they already love?</a:t>
            </a:r>
            <a:r>
              <a:rPr lang="en-US" sz="1300" dirty="0">
                <a:solidFill>
                  <a:srgbClr val="E8E0FF"/>
                </a:solidFill>
              </a:rPr>
              <a:t> The answer was Roblox. Freedom Writers uses the Creator Challenge as the entry point, something familiar and exciting, to build real skills around what young people are already doing.</a:t>
            </a:r>
            <a:endParaRPr lang="en-US" sz="1300" dirty="0"/>
          </a:p>
        </p:txBody>
      </p:sp>
      <p:sp>
        <p:nvSpPr>
          <p:cNvPr id="7" name="Shape 5"/>
          <p:cNvSpPr/>
          <p:nvPr/>
        </p:nvSpPr>
        <p:spPr>
          <a:xfrm>
            <a:off x="6126480" y="1353312"/>
            <a:ext cx="2560320" cy="1097280"/>
          </a:xfrm>
          <a:prstGeom prst="roundRect">
            <a:avLst>
              <a:gd name="adj" fmla="val 10000"/>
            </a:avLst>
          </a:prstGeom>
          <a:solidFill>
            <a:srgbClr val="1E1060"/>
          </a:solidFill>
          <a:ln w="1524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8" name="Text 6"/>
          <p:cNvSpPr/>
          <p:nvPr/>
        </p:nvSpPr>
        <p:spPr>
          <a:xfrm>
            <a:off x="6126480" y="1389888"/>
            <a:ext cx="2560320" cy="566928"/>
          </a:xfrm>
          <a:prstGeom prst="rect">
            <a:avLst/>
          </a:prstGeom>
          <a:noFill/>
          <a:ln/>
        </p:spPr>
        <p:txBody>
          <a:bodyPr wrap="square" lIns="0" tIns="0" rIns="0" bIns="0" rtlCol="0" anchor="ctr"/>
          <a:lstStyle/>
          <a:p>
            <a:pPr algn="ctr"/>
            <a:r>
              <a:rPr lang="en-US" sz="3800" b="1" dirty="0">
                <a:solidFill>
                  <a:srgbClr val="39E07A"/>
                </a:solidFill>
              </a:rPr>
              <a:t>11</a:t>
            </a:r>
            <a:r>
              <a:rPr lang="en-US" sz="4000" b="1" dirty="0">
                <a:solidFill>
                  <a:srgbClr val="FFFFFF"/>
                </a:solidFill>
              </a:rPr>
              <a:t> </a:t>
            </a:r>
            <a:r>
              <a:rPr lang="en-US" sz="1800" b="1" dirty="0">
                <a:solidFill>
                  <a:srgbClr val="FFFFFF"/>
                </a:solidFill>
              </a:rPr>
              <a:t>to </a:t>
            </a:r>
            <a:r>
              <a:rPr kumimoji="0" lang="en-US" sz="3800" b="1" i="0" u="none" strike="noStrike" kern="1200" cap="none" spc="0" normalizeH="0" baseline="0" noProof="0" dirty="0">
                <a:ln>
                  <a:noFill/>
                </a:ln>
                <a:solidFill>
                  <a:srgbClr val="39E07A"/>
                </a:solidFill>
                <a:effectLst/>
                <a:uLnTx/>
                <a:uFillTx/>
                <a:latin typeface="Calibri" panose="020F0502020204030204"/>
                <a:ea typeface="+mn-ea"/>
                <a:cs typeface="+mn-cs"/>
              </a:rPr>
              <a:t>16</a:t>
            </a:r>
            <a:endParaRPr lang="en-US" sz="3800" dirty="0"/>
          </a:p>
        </p:txBody>
      </p:sp>
      <p:sp>
        <p:nvSpPr>
          <p:cNvPr id="9" name="Text 7"/>
          <p:cNvSpPr/>
          <p:nvPr/>
        </p:nvSpPr>
        <p:spPr>
          <a:xfrm>
            <a:off x="6126480" y="1920240"/>
            <a:ext cx="2560320" cy="256032"/>
          </a:xfrm>
          <a:prstGeom prst="rect">
            <a:avLst/>
          </a:prstGeom>
          <a:noFill/>
          <a:ln/>
        </p:spPr>
        <p:txBody>
          <a:bodyPr wrap="square" lIns="0" tIns="0" rIns="0" bIns="0" rtlCol="0" anchor="ctr"/>
          <a:lstStyle/>
          <a:p>
            <a:pPr marL="0" indent="0" algn="ctr">
              <a:buNone/>
            </a:pPr>
            <a:r>
              <a:rPr lang="en-US" sz="1000" dirty="0">
                <a:solidFill>
                  <a:srgbClr val="9B8FCF"/>
                </a:solidFill>
              </a:rPr>
              <a:t>Target age group</a:t>
            </a:r>
            <a:endParaRPr lang="en-US" sz="1000" dirty="0"/>
          </a:p>
        </p:txBody>
      </p:sp>
      <p:sp>
        <p:nvSpPr>
          <p:cNvPr id="10" name="Shape 8"/>
          <p:cNvSpPr/>
          <p:nvPr/>
        </p:nvSpPr>
        <p:spPr>
          <a:xfrm>
            <a:off x="6126480" y="2615184"/>
            <a:ext cx="2560320" cy="1097280"/>
          </a:xfrm>
          <a:prstGeom prst="roundRect">
            <a:avLst>
              <a:gd name="adj" fmla="val 10000"/>
            </a:avLst>
          </a:prstGeom>
          <a:solidFill>
            <a:srgbClr val="1E1060"/>
          </a:solidFill>
          <a:ln w="1524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11" name="Text 9"/>
          <p:cNvSpPr/>
          <p:nvPr/>
        </p:nvSpPr>
        <p:spPr>
          <a:xfrm>
            <a:off x="6126480" y="2651760"/>
            <a:ext cx="2560320" cy="566928"/>
          </a:xfrm>
          <a:prstGeom prst="rect">
            <a:avLst/>
          </a:prstGeom>
          <a:noFill/>
          <a:ln/>
        </p:spPr>
        <p:txBody>
          <a:bodyPr wrap="square" lIns="0" tIns="0" rIns="0" bIns="0" rtlCol="0" anchor="ctr"/>
          <a:lstStyle/>
          <a:p>
            <a:pPr marL="0" indent="0" algn="ctr">
              <a:buNone/>
            </a:pPr>
            <a:r>
              <a:rPr lang="en-US" sz="3800" b="1" dirty="0">
                <a:solidFill>
                  <a:srgbClr val="39E07A"/>
                </a:solidFill>
              </a:rPr>
              <a:t>5</a:t>
            </a:r>
            <a:r>
              <a:rPr lang="en-US" sz="1800" b="1" dirty="0">
                <a:solidFill>
                  <a:srgbClr val="FFFFFF"/>
                </a:solidFill>
              </a:rPr>
              <a:t> weeks</a:t>
            </a:r>
            <a:endParaRPr lang="en-US" sz="3800" dirty="0"/>
          </a:p>
        </p:txBody>
      </p:sp>
      <p:sp>
        <p:nvSpPr>
          <p:cNvPr id="12" name="Text 10"/>
          <p:cNvSpPr/>
          <p:nvPr/>
        </p:nvSpPr>
        <p:spPr>
          <a:xfrm>
            <a:off x="6126480" y="3182112"/>
            <a:ext cx="2560320" cy="256032"/>
          </a:xfrm>
          <a:prstGeom prst="rect">
            <a:avLst/>
          </a:prstGeom>
          <a:noFill/>
          <a:ln/>
        </p:spPr>
        <p:txBody>
          <a:bodyPr wrap="square" lIns="0" tIns="0" rIns="0" bIns="0" rtlCol="0" anchor="ctr"/>
          <a:lstStyle/>
          <a:p>
            <a:pPr marL="0" indent="0" algn="ctr">
              <a:buNone/>
            </a:pPr>
            <a:r>
              <a:rPr lang="en-US" sz="1000" dirty="0">
                <a:solidFill>
                  <a:srgbClr val="9B8FCF"/>
                </a:solidFill>
              </a:rPr>
              <a:t>21 Jul to 24 Aug</a:t>
            </a:r>
            <a:endParaRPr lang="en-US" sz="1000" dirty="0"/>
          </a:p>
        </p:txBody>
      </p:sp>
      <p:sp>
        <p:nvSpPr>
          <p:cNvPr id="13" name="Shape 11"/>
          <p:cNvSpPr/>
          <p:nvPr/>
        </p:nvSpPr>
        <p:spPr>
          <a:xfrm>
            <a:off x="6126480" y="3877056"/>
            <a:ext cx="2560320" cy="1097280"/>
          </a:xfrm>
          <a:prstGeom prst="roundRect">
            <a:avLst>
              <a:gd name="adj" fmla="val 10000"/>
            </a:avLst>
          </a:prstGeom>
          <a:solidFill>
            <a:srgbClr val="1E1060"/>
          </a:solidFill>
          <a:ln w="1524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14" name="Text 12"/>
          <p:cNvSpPr/>
          <p:nvPr/>
        </p:nvSpPr>
        <p:spPr>
          <a:xfrm>
            <a:off x="6126480" y="3913632"/>
            <a:ext cx="2560320" cy="566928"/>
          </a:xfrm>
          <a:prstGeom prst="rect">
            <a:avLst/>
          </a:prstGeom>
          <a:noFill/>
          <a:ln/>
        </p:spPr>
        <p:txBody>
          <a:bodyPr wrap="square" lIns="0" tIns="0" rIns="0" bIns="0" rtlCol="0" anchor="ctr"/>
          <a:lstStyle/>
          <a:p>
            <a:pPr marL="0" indent="0" algn="ctr">
              <a:buNone/>
            </a:pPr>
            <a:r>
              <a:rPr lang="en-US" sz="3800" b="1" dirty="0">
                <a:solidFill>
                  <a:srgbClr val="39E07A"/>
                </a:solidFill>
              </a:rPr>
              <a:t>30</a:t>
            </a:r>
            <a:r>
              <a:rPr lang="en-US" sz="1800" b="1" dirty="0">
                <a:solidFill>
                  <a:srgbClr val="FFFFFF"/>
                </a:solidFill>
              </a:rPr>
              <a:t> places</a:t>
            </a:r>
            <a:endParaRPr lang="en-US" sz="3800" dirty="0"/>
          </a:p>
        </p:txBody>
      </p:sp>
      <p:sp>
        <p:nvSpPr>
          <p:cNvPr id="15" name="Text 13"/>
          <p:cNvSpPr/>
          <p:nvPr/>
        </p:nvSpPr>
        <p:spPr>
          <a:xfrm>
            <a:off x="6126480" y="4443984"/>
            <a:ext cx="2560320" cy="256032"/>
          </a:xfrm>
          <a:prstGeom prst="rect">
            <a:avLst/>
          </a:prstGeom>
          <a:noFill/>
          <a:ln/>
        </p:spPr>
        <p:txBody>
          <a:bodyPr wrap="square" lIns="0" tIns="0" rIns="0" bIns="0" rtlCol="0" anchor="ctr"/>
          <a:lstStyle/>
          <a:p>
            <a:pPr marL="0" indent="0" algn="ctr">
              <a:buNone/>
            </a:pPr>
            <a:r>
              <a:rPr lang="en-US" sz="1000" dirty="0">
                <a:solidFill>
                  <a:srgbClr val="9B8FCF"/>
                </a:solidFill>
              </a:rPr>
              <a:t>Limited cohort</a:t>
            </a:r>
            <a:endParaRPr lang="en-US" sz="1000" dirty="0"/>
          </a:p>
        </p:txBody>
      </p:sp>
      <p:sp>
        <p:nvSpPr>
          <p:cNvPr id="16" name="Text 14"/>
          <p:cNvSpPr/>
          <p:nvPr/>
        </p:nvSpPr>
        <p:spPr>
          <a:xfrm>
            <a:off x="502920" y="4773168"/>
            <a:ext cx="8229600" cy="201168"/>
          </a:xfrm>
          <a:prstGeom prst="rect">
            <a:avLst/>
          </a:prstGeom>
          <a:noFill/>
          <a:ln/>
        </p:spPr>
        <p:txBody>
          <a:bodyPr wrap="square" lIns="0" tIns="0" rIns="0" bIns="0" rtlCol="0" anchor="ctr"/>
          <a:lstStyle/>
          <a:p>
            <a:pPr marL="0" indent="0" algn="l">
              <a:buNone/>
            </a:pPr>
            <a:r>
              <a:rPr lang="en-US" sz="850" i="1" dirty="0">
                <a:solidFill>
                  <a:srgbClr val="9B8FCF"/>
                </a:solidFill>
              </a:rPr>
              <a:t>Founded by Kevin Awodarow, Founder and CEO, Odeh and Wisdom Holdings Ltd</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0730"/>
        </a:solidFill>
        <a:effectLst/>
      </p:bgPr>
    </p:bg>
    <p:spTree>
      <p:nvGrpSpPr>
        <p:cNvPr id="1" name=""/>
        <p:cNvGrpSpPr/>
        <p:nvPr/>
      </p:nvGrpSpPr>
      <p:grpSpPr>
        <a:xfrm>
          <a:off x="0" y="0"/>
          <a:ext cx="0" cy="0"/>
          <a:chOff x="0" y="0"/>
          <a:chExt cx="0" cy="0"/>
        </a:xfrm>
      </p:grpSpPr>
      <p:sp>
        <p:nvSpPr>
          <p:cNvPr id="2" name="Text 0"/>
          <p:cNvSpPr/>
          <p:nvPr/>
        </p:nvSpPr>
        <p:spPr>
          <a:xfrm>
            <a:off x="502920" y="347472"/>
            <a:ext cx="54864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WHAT WE DO</a:t>
            </a:r>
            <a:endParaRPr lang="en-US" sz="800" dirty="0"/>
          </a:p>
        </p:txBody>
      </p:sp>
      <p:sp>
        <p:nvSpPr>
          <p:cNvPr id="3" name="Text 1"/>
          <p:cNvSpPr/>
          <p:nvPr/>
        </p:nvSpPr>
        <p:spPr>
          <a:xfrm>
            <a:off x="502920" y="658368"/>
            <a:ext cx="8229600" cy="530352"/>
          </a:xfrm>
          <a:prstGeom prst="rect">
            <a:avLst/>
          </a:prstGeom>
          <a:noFill/>
          <a:ln/>
        </p:spPr>
        <p:txBody>
          <a:bodyPr wrap="square" lIns="0" tIns="0" rIns="0" bIns="0" rtlCol="0" anchor="ctr"/>
          <a:lstStyle/>
          <a:p>
            <a:pPr marL="0" indent="0" algn="l">
              <a:buNone/>
            </a:pPr>
            <a:r>
              <a:rPr lang="en-US" sz="3400" b="1" dirty="0">
                <a:solidFill>
                  <a:srgbClr val="FFFFFF"/>
                </a:solidFill>
              </a:rPr>
              <a:t>Freedom Writers in one page</a:t>
            </a:r>
            <a:endParaRPr lang="en-US" sz="3400" dirty="0"/>
          </a:p>
        </p:txBody>
      </p:sp>
      <p:sp>
        <p:nvSpPr>
          <p:cNvPr id="4" name="Shape 2"/>
          <p:cNvSpPr/>
          <p:nvPr/>
        </p:nvSpPr>
        <p:spPr>
          <a:xfrm>
            <a:off x="457200" y="1389888"/>
            <a:ext cx="4160520" cy="1463040"/>
          </a:xfrm>
          <a:prstGeom prst="roundRect">
            <a:avLst>
              <a:gd name="adj" fmla="val 7500"/>
            </a:avLst>
          </a:prstGeom>
          <a:solidFill>
            <a:srgbClr val="1E1060"/>
          </a:solidFill>
          <a:ln w="1270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5" name="Text 3"/>
          <p:cNvSpPr/>
          <p:nvPr/>
        </p:nvSpPr>
        <p:spPr>
          <a:xfrm>
            <a:off x="658368" y="1536192"/>
            <a:ext cx="3749040" cy="329184"/>
          </a:xfrm>
          <a:prstGeom prst="rect">
            <a:avLst/>
          </a:prstGeom>
          <a:noFill/>
          <a:ln/>
        </p:spPr>
        <p:txBody>
          <a:bodyPr wrap="square" lIns="0" tIns="0" rIns="0" bIns="0" rtlCol="0" anchor="ctr"/>
          <a:lstStyle/>
          <a:p>
            <a:pPr marL="0" indent="0" algn="l">
              <a:buNone/>
            </a:pPr>
            <a:r>
              <a:rPr lang="en-US" sz="1450" b="1" dirty="0">
                <a:solidFill>
                  <a:srgbClr val="39E07A"/>
                </a:solidFill>
              </a:rPr>
              <a:t>🎮  Build a Real Game</a:t>
            </a:r>
            <a:endParaRPr lang="en-US" sz="1450" dirty="0"/>
          </a:p>
        </p:txBody>
      </p:sp>
      <p:sp>
        <p:nvSpPr>
          <p:cNvPr id="6" name="Text 4"/>
          <p:cNvSpPr/>
          <p:nvPr/>
        </p:nvSpPr>
        <p:spPr>
          <a:xfrm>
            <a:off x="658368" y="1883664"/>
            <a:ext cx="3749040" cy="868680"/>
          </a:xfrm>
          <a:prstGeom prst="rect">
            <a:avLst/>
          </a:prstGeom>
          <a:noFill/>
          <a:ln/>
        </p:spPr>
        <p:txBody>
          <a:bodyPr wrap="square" lIns="0" tIns="0" rIns="0" bIns="0" rtlCol="0" anchor="t"/>
          <a:lstStyle/>
          <a:p>
            <a:pPr marL="0" indent="0" algn="l">
              <a:buNone/>
            </a:pPr>
            <a:r>
              <a:rPr lang="en-US" sz="1150" dirty="0">
                <a:solidFill>
                  <a:srgbClr val="E8E0FF"/>
                </a:solidFill>
              </a:rPr>
              <a:t>Learn Roblox Studio from scratch and build a fully playable game across 5 weeks. No experience needed.</a:t>
            </a:r>
            <a:endParaRPr lang="en-US" sz="1150" dirty="0"/>
          </a:p>
        </p:txBody>
      </p:sp>
      <p:sp>
        <p:nvSpPr>
          <p:cNvPr id="7" name="Shape 5"/>
          <p:cNvSpPr/>
          <p:nvPr/>
        </p:nvSpPr>
        <p:spPr>
          <a:xfrm>
            <a:off x="4800600" y="1389888"/>
            <a:ext cx="4160520" cy="1463040"/>
          </a:xfrm>
          <a:prstGeom prst="roundRect">
            <a:avLst>
              <a:gd name="adj" fmla="val 7500"/>
            </a:avLst>
          </a:prstGeom>
          <a:solidFill>
            <a:srgbClr val="160D52"/>
          </a:solidFill>
          <a:ln w="1270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8" name="Text 6"/>
          <p:cNvSpPr/>
          <p:nvPr/>
        </p:nvSpPr>
        <p:spPr>
          <a:xfrm>
            <a:off x="5001768" y="1536192"/>
            <a:ext cx="3749040" cy="329184"/>
          </a:xfrm>
          <a:prstGeom prst="rect">
            <a:avLst/>
          </a:prstGeom>
          <a:noFill/>
          <a:ln/>
        </p:spPr>
        <p:txBody>
          <a:bodyPr wrap="square" lIns="0" tIns="0" rIns="0" bIns="0" rtlCol="0" anchor="ctr"/>
          <a:lstStyle/>
          <a:p>
            <a:pPr marL="0" indent="0" algn="l">
              <a:buNone/>
            </a:pPr>
            <a:r>
              <a:rPr lang="en-US" sz="1450" b="1" dirty="0">
                <a:solidFill>
                  <a:srgbClr val="39E07A"/>
                </a:solidFill>
              </a:rPr>
              <a:t>🤖  Master AI Tools</a:t>
            </a:r>
            <a:endParaRPr lang="en-US" sz="1450" dirty="0"/>
          </a:p>
        </p:txBody>
      </p:sp>
      <p:sp>
        <p:nvSpPr>
          <p:cNvPr id="9" name="Text 7"/>
          <p:cNvSpPr/>
          <p:nvPr/>
        </p:nvSpPr>
        <p:spPr>
          <a:xfrm>
            <a:off x="5001768" y="1883664"/>
            <a:ext cx="3749040" cy="868680"/>
          </a:xfrm>
          <a:prstGeom prst="rect">
            <a:avLst/>
          </a:prstGeom>
          <a:noFill/>
          <a:ln/>
        </p:spPr>
        <p:txBody>
          <a:bodyPr wrap="square" lIns="0" tIns="0" rIns="0" bIns="0" rtlCol="0" anchor="t"/>
          <a:lstStyle/>
          <a:p>
            <a:pPr marL="0" indent="0" algn="l">
              <a:buNone/>
            </a:pPr>
            <a:r>
              <a:rPr lang="en-US" sz="1150" dirty="0">
                <a:solidFill>
                  <a:srgbClr val="E8E0FF"/>
                </a:solidFill>
              </a:rPr>
              <a:t>Use AI tools creatively, building confidence and fluency with the technology that defines their generation.</a:t>
            </a:r>
            <a:endParaRPr lang="en-US" sz="1150" dirty="0"/>
          </a:p>
        </p:txBody>
      </p:sp>
      <p:sp>
        <p:nvSpPr>
          <p:cNvPr id="10" name="Shape 8"/>
          <p:cNvSpPr/>
          <p:nvPr/>
        </p:nvSpPr>
        <p:spPr>
          <a:xfrm>
            <a:off x="457200" y="3017520"/>
            <a:ext cx="4160520" cy="1463040"/>
          </a:xfrm>
          <a:prstGeom prst="roundRect">
            <a:avLst>
              <a:gd name="adj" fmla="val 7500"/>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11" name="Text 9"/>
          <p:cNvSpPr/>
          <p:nvPr/>
        </p:nvSpPr>
        <p:spPr>
          <a:xfrm>
            <a:off x="658368" y="3163824"/>
            <a:ext cx="3749040" cy="329184"/>
          </a:xfrm>
          <a:prstGeom prst="rect">
            <a:avLst/>
          </a:prstGeom>
          <a:noFill/>
          <a:ln/>
        </p:spPr>
        <p:txBody>
          <a:bodyPr wrap="square" lIns="0" tIns="0" rIns="0" bIns="0" rtlCol="0" anchor="ctr"/>
          <a:lstStyle/>
          <a:p>
            <a:pPr marL="0" indent="0" algn="l">
              <a:buNone/>
            </a:pPr>
            <a:r>
              <a:rPr lang="en-US" sz="1450" b="1" dirty="0">
                <a:solidFill>
                  <a:srgbClr val="39E07A"/>
                </a:solidFill>
              </a:rPr>
              <a:t>🏆  Earn Real Rewards</a:t>
            </a:r>
            <a:endParaRPr lang="en-US" sz="1450" dirty="0"/>
          </a:p>
        </p:txBody>
      </p:sp>
      <p:sp>
        <p:nvSpPr>
          <p:cNvPr id="12" name="Text 10"/>
          <p:cNvSpPr/>
          <p:nvPr/>
        </p:nvSpPr>
        <p:spPr>
          <a:xfrm>
            <a:off x="658368" y="3511296"/>
            <a:ext cx="3749040" cy="868680"/>
          </a:xfrm>
          <a:prstGeom prst="rect">
            <a:avLst/>
          </a:prstGeom>
          <a:noFill/>
          <a:ln/>
        </p:spPr>
        <p:txBody>
          <a:bodyPr wrap="square" lIns="0" tIns="0" rIns="0" bIns="0" rtlCol="0" anchor="t"/>
          <a:lstStyle/>
          <a:p>
            <a:pPr marL="0" indent="0" algn="l">
              <a:buNone/>
            </a:pPr>
            <a:r>
              <a:rPr lang="en-US" sz="1150" dirty="0">
                <a:solidFill>
                  <a:srgbClr val="E8E0FF"/>
                </a:solidFill>
              </a:rPr>
              <a:t>Freedom Points reward every build, session, and peer review. The Builder's Guarantee means 280 FP earns 250 Robux.</a:t>
            </a:r>
            <a:endParaRPr lang="en-US" sz="1150" dirty="0"/>
          </a:p>
        </p:txBody>
      </p:sp>
      <p:sp>
        <p:nvSpPr>
          <p:cNvPr id="13" name="Shape 11"/>
          <p:cNvSpPr/>
          <p:nvPr/>
        </p:nvSpPr>
        <p:spPr>
          <a:xfrm>
            <a:off x="4800600" y="3017520"/>
            <a:ext cx="4160520" cy="1463040"/>
          </a:xfrm>
          <a:prstGeom prst="roundRect">
            <a:avLst>
              <a:gd name="adj" fmla="val 7500"/>
            </a:avLst>
          </a:prstGeom>
          <a:solidFill>
            <a:srgbClr val="160D52"/>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14" name="Text 12"/>
          <p:cNvSpPr/>
          <p:nvPr/>
        </p:nvSpPr>
        <p:spPr>
          <a:xfrm>
            <a:off x="5001768" y="3163824"/>
            <a:ext cx="3749040" cy="329184"/>
          </a:xfrm>
          <a:prstGeom prst="rect">
            <a:avLst/>
          </a:prstGeom>
          <a:noFill/>
          <a:ln/>
        </p:spPr>
        <p:txBody>
          <a:bodyPr wrap="square" lIns="0" tIns="0" rIns="0" bIns="0" rtlCol="0" anchor="ctr"/>
          <a:lstStyle/>
          <a:p>
            <a:pPr marL="0" indent="0" algn="l">
              <a:buNone/>
            </a:pPr>
            <a:r>
              <a:rPr lang="en-US" sz="1450" b="1" dirty="0">
                <a:solidFill>
                  <a:srgbClr val="39E07A"/>
                </a:solidFill>
              </a:rPr>
              <a:t>🤝  Join a Community</a:t>
            </a:r>
            <a:endParaRPr lang="en-US" sz="1450" dirty="0"/>
          </a:p>
        </p:txBody>
      </p:sp>
      <p:sp>
        <p:nvSpPr>
          <p:cNvPr id="15" name="Text 13"/>
          <p:cNvSpPr/>
          <p:nvPr/>
        </p:nvSpPr>
        <p:spPr>
          <a:xfrm>
            <a:off x="5001768" y="3511296"/>
            <a:ext cx="3749040" cy="868680"/>
          </a:xfrm>
          <a:prstGeom prst="rect">
            <a:avLst/>
          </a:prstGeom>
          <a:noFill/>
          <a:ln/>
        </p:spPr>
        <p:txBody>
          <a:bodyPr wrap="square" lIns="0" tIns="0" rIns="0" bIns="0" rtlCol="0" anchor="t"/>
          <a:lstStyle/>
          <a:p>
            <a:pPr marL="0" indent="0" algn="l">
              <a:buNone/>
            </a:pPr>
            <a:r>
              <a:rPr lang="en-US" sz="1150" dirty="0">
                <a:solidFill>
                  <a:srgbClr val="E8E0FF"/>
                </a:solidFill>
              </a:rPr>
              <a:t>A cohort of young creators supporting each other, sharing ideas, and pushing each other creatively and technically.</a:t>
            </a:r>
            <a:endParaRPr lang="en-US" sz="1150" dirty="0"/>
          </a:p>
        </p:txBody>
      </p:sp>
      <p:sp>
        <p:nvSpPr>
          <p:cNvPr id="16" name="Shape 14"/>
          <p:cNvSpPr/>
          <p:nvPr/>
        </p:nvSpPr>
        <p:spPr>
          <a:xfrm>
            <a:off x="457200" y="4617720"/>
            <a:ext cx="8229600" cy="347472"/>
          </a:xfrm>
          <a:prstGeom prst="roundRect">
            <a:avLst>
              <a:gd name="adj" fmla="val 18421"/>
            </a:avLst>
          </a:prstGeom>
          <a:solidFill>
            <a:srgbClr val="39E07A"/>
          </a:solidFill>
          <a:ln w="12700">
            <a:solidFill>
              <a:srgbClr val="39E07A"/>
            </a:solidFill>
            <a:prstDash val="solid"/>
          </a:ln>
        </p:spPr>
        <p:txBody>
          <a:bodyPr/>
          <a:lstStyle/>
          <a:p>
            <a:endParaRPr lang="en-US"/>
          </a:p>
        </p:txBody>
      </p:sp>
      <p:sp>
        <p:nvSpPr>
          <p:cNvPr id="17" name="Text 15"/>
          <p:cNvSpPr/>
          <p:nvPr/>
        </p:nvSpPr>
        <p:spPr>
          <a:xfrm>
            <a:off x="457200" y="4636008"/>
            <a:ext cx="8229600" cy="310896"/>
          </a:xfrm>
          <a:prstGeom prst="rect">
            <a:avLst/>
          </a:prstGeom>
          <a:noFill/>
          <a:ln/>
        </p:spPr>
        <p:txBody>
          <a:bodyPr wrap="square" lIns="0" tIns="0" rIns="0" bIns="0" rtlCol="0" anchor="ctr"/>
          <a:lstStyle/>
          <a:p>
            <a:pPr marL="0" indent="0" algn="ctr">
              <a:buNone/>
            </a:pPr>
            <a:r>
              <a:rPr lang="en-US" sz="1100" b="1" dirty="0">
                <a:solidFill>
                  <a:srgbClr val="0D0730"/>
                </a:solidFill>
              </a:rPr>
              <a:t>Every participant walks away with a completed Roblox game, a portfolio piece, a certification of completion</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0730"/>
        </a:solidFill>
        <a:effectLst/>
      </p:bgPr>
    </p:bg>
    <p:spTree>
      <p:nvGrpSpPr>
        <p:cNvPr id="1" name=""/>
        <p:cNvGrpSpPr/>
        <p:nvPr/>
      </p:nvGrpSpPr>
      <p:grpSpPr>
        <a:xfrm>
          <a:off x="0" y="0"/>
          <a:ext cx="0" cy="0"/>
          <a:chOff x="0" y="0"/>
          <a:chExt cx="0" cy="0"/>
        </a:xfrm>
      </p:grpSpPr>
      <p:sp>
        <p:nvSpPr>
          <p:cNvPr id="2" name="Text 0"/>
          <p:cNvSpPr/>
          <p:nvPr/>
        </p:nvSpPr>
        <p:spPr>
          <a:xfrm>
            <a:off x="502920" y="347472"/>
            <a:ext cx="64008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PROGRAMME STRUCTURE</a:t>
            </a:r>
            <a:endParaRPr lang="en-US" sz="800" dirty="0"/>
          </a:p>
        </p:txBody>
      </p:sp>
      <p:sp>
        <p:nvSpPr>
          <p:cNvPr id="3" name="Text 1"/>
          <p:cNvSpPr/>
          <p:nvPr/>
        </p:nvSpPr>
        <p:spPr>
          <a:xfrm>
            <a:off x="502920" y="658368"/>
            <a:ext cx="8229600" cy="530352"/>
          </a:xfrm>
          <a:prstGeom prst="rect">
            <a:avLst/>
          </a:prstGeom>
          <a:noFill/>
          <a:ln/>
        </p:spPr>
        <p:txBody>
          <a:bodyPr wrap="square" lIns="0" tIns="0" rIns="0" bIns="0" rtlCol="0" anchor="ctr"/>
          <a:lstStyle/>
          <a:p>
            <a:pPr marL="0" indent="0" algn="l">
              <a:buNone/>
            </a:pPr>
            <a:r>
              <a:rPr lang="en-US" sz="3400" b="1" dirty="0">
                <a:solidFill>
                  <a:srgbClr val="FFFFFF"/>
                </a:solidFill>
              </a:rPr>
              <a:t>How the 5-week challenge works</a:t>
            </a:r>
            <a:endParaRPr lang="en-US" sz="3400" dirty="0"/>
          </a:p>
        </p:txBody>
      </p:sp>
      <p:sp>
        <p:nvSpPr>
          <p:cNvPr id="4" name="Shape 2"/>
          <p:cNvSpPr/>
          <p:nvPr/>
        </p:nvSpPr>
        <p:spPr>
          <a:xfrm>
            <a:off x="1856232" y="1901952"/>
            <a:ext cx="292608" cy="0"/>
          </a:xfrm>
          <a:prstGeom prst="line">
            <a:avLst/>
          </a:prstGeom>
          <a:noFill/>
          <a:ln w="19050">
            <a:solidFill>
              <a:srgbClr val="39E07A"/>
            </a:solidFill>
            <a:prstDash val="sysDash"/>
          </a:ln>
        </p:spPr>
        <p:txBody>
          <a:bodyPr/>
          <a:lstStyle/>
          <a:p>
            <a:endParaRPr lang="en-US"/>
          </a:p>
        </p:txBody>
      </p:sp>
      <p:sp>
        <p:nvSpPr>
          <p:cNvPr id="5" name="Shape 3"/>
          <p:cNvSpPr/>
          <p:nvPr/>
        </p:nvSpPr>
        <p:spPr>
          <a:xfrm>
            <a:off x="914400" y="1463040"/>
            <a:ext cx="530352" cy="530352"/>
          </a:xfrm>
          <a:prstGeom prst="ellipse">
            <a:avLst/>
          </a:prstGeom>
          <a:solidFill>
            <a:srgbClr val="1E1060"/>
          </a:solidFill>
          <a:ln w="25400">
            <a:solidFill>
              <a:srgbClr val="39E07A"/>
            </a:solidFill>
            <a:prstDash val="solid"/>
          </a:ln>
        </p:spPr>
        <p:txBody>
          <a:bodyPr/>
          <a:lstStyle/>
          <a:p>
            <a:endParaRPr lang="en-US"/>
          </a:p>
        </p:txBody>
      </p:sp>
      <p:sp>
        <p:nvSpPr>
          <p:cNvPr id="6" name="Text 4"/>
          <p:cNvSpPr/>
          <p:nvPr/>
        </p:nvSpPr>
        <p:spPr>
          <a:xfrm>
            <a:off x="914400" y="1463040"/>
            <a:ext cx="530352" cy="530352"/>
          </a:xfrm>
          <a:prstGeom prst="rect">
            <a:avLst/>
          </a:prstGeom>
          <a:noFill/>
          <a:ln/>
        </p:spPr>
        <p:txBody>
          <a:bodyPr wrap="square" lIns="0" tIns="0" rIns="0" bIns="0" rtlCol="0" anchor="ctr"/>
          <a:lstStyle/>
          <a:p>
            <a:pPr marL="0" indent="0" algn="ctr">
              <a:buNone/>
            </a:pPr>
            <a:r>
              <a:rPr lang="en-US" sz="1600" b="1" dirty="0">
                <a:solidFill>
                  <a:srgbClr val="39E07A"/>
                </a:solidFill>
              </a:rPr>
              <a:t>1</a:t>
            </a:r>
            <a:endParaRPr lang="en-US" sz="1600" dirty="0"/>
          </a:p>
        </p:txBody>
      </p:sp>
      <p:sp>
        <p:nvSpPr>
          <p:cNvPr id="7" name="Text 5"/>
          <p:cNvSpPr/>
          <p:nvPr/>
        </p:nvSpPr>
        <p:spPr>
          <a:xfrm>
            <a:off x="438912" y="2103120"/>
            <a:ext cx="1600200" cy="237744"/>
          </a:xfrm>
          <a:prstGeom prst="rect">
            <a:avLst/>
          </a:prstGeom>
          <a:noFill/>
          <a:ln/>
        </p:spPr>
        <p:txBody>
          <a:bodyPr wrap="square" lIns="0" tIns="0" rIns="0" bIns="0" rtlCol="0" anchor="ctr"/>
          <a:lstStyle/>
          <a:p>
            <a:pPr marL="0" indent="0" algn="ctr">
              <a:buNone/>
            </a:pPr>
            <a:r>
              <a:rPr lang="en-US" sz="950" b="1" dirty="0">
                <a:solidFill>
                  <a:srgbClr val="39E07A"/>
                </a:solidFill>
              </a:rPr>
              <a:t>Week 1</a:t>
            </a:r>
            <a:endParaRPr lang="en-US" sz="950" dirty="0"/>
          </a:p>
        </p:txBody>
      </p:sp>
      <p:sp>
        <p:nvSpPr>
          <p:cNvPr id="8" name="Text 6"/>
          <p:cNvSpPr/>
          <p:nvPr/>
        </p:nvSpPr>
        <p:spPr>
          <a:xfrm>
            <a:off x="438912" y="2331720"/>
            <a:ext cx="1600200" cy="256032"/>
          </a:xfrm>
          <a:prstGeom prst="rect">
            <a:avLst/>
          </a:prstGeom>
          <a:noFill/>
          <a:ln/>
        </p:spPr>
        <p:txBody>
          <a:bodyPr wrap="square" lIns="0" tIns="0" rIns="0" bIns="0" rtlCol="0" anchor="ctr"/>
          <a:lstStyle/>
          <a:p>
            <a:pPr marL="0" indent="0" algn="ctr">
              <a:buNone/>
            </a:pPr>
            <a:r>
              <a:rPr lang="en-US" sz="1200" b="1" dirty="0">
                <a:solidFill>
                  <a:srgbClr val="FFFFFF"/>
                </a:solidFill>
              </a:rPr>
              <a:t>Foundations</a:t>
            </a:r>
            <a:endParaRPr lang="en-US" sz="1200" dirty="0"/>
          </a:p>
        </p:txBody>
      </p:sp>
      <p:sp>
        <p:nvSpPr>
          <p:cNvPr id="9" name="Text 7"/>
          <p:cNvSpPr/>
          <p:nvPr/>
        </p:nvSpPr>
        <p:spPr>
          <a:xfrm>
            <a:off x="438912" y="2615184"/>
            <a:ext cx="1600200" cy="658368"/>
          </a:xfrm>
          <a:prstGeom prst="rect">
            <a:avLst/>
          </a:prstGeom>
          <a:noFill/>
          <a:ln/>
        </p:spPr>
        <p:txBody>
          <a:bodyPr wrap="square" lIns="0" tIns="0" rIns="0" bIns="0" rtlCol="0" anchor="t"/>
          <a:lstStyle/>
          <a:p>
            <a:pPr marL="0" indent="0" algn="ctr">
              <a:buNone/>
            </a:pPr>
            <a:r>
              <a:rPr lang="en-US" sz="950" dirty="0">
                <a:solidFill>
                  <a:srgbClr val="9B8FCF"/>
                </a:solidFill>
              </a:rPr>
              <a:t>Roblox Studio setup, first build, intro to AI tools</a:t>
            </a:r>
            <a:endParaRPr lang="en-US" sz="950" dirty="0"/>
          </a:p>
        </p:txBody>
      </p:sp>
      <p:sp>
        <p:nvSpPr>
          <p:cNvPr id="10" name="Shape 8"/>
          <p:cNvSpPr/>
          <p:nvPr/>
        </p:nvSpPr>
        <p:spPr>
          <a:xfrm>
            <a:off x="3566160" y="1901952"/>
            <a:ext cx="292608" cy="0"/>
          </a:xfrm>
          <a:prstGeom prst="line">
            <a:avLst/>
          </a:prstGeom>
          <a:noFill/>
          <a:ln w="19050">
            <a:solidFill>
              <a:srgbClr val="39E07A"/>
            </a:solidFill>
            <a:prstDash val="sysDash"/>
          </a:ln>
        </p:spPr>
        <p:txBody>
          <a:bodyPr/>
          <a:lstStyle/>
          <a:p>
            <a:endParaRPr lang="en-US"/>
          </a:p>
        </p:txBody>
      </p:sp>
      <p:sp>
        <p:nvSpPr>
          <p:cNvPr id="11" name="Shape 9"/>
          <p:cNvSpPr/>
          <p:nvPr/>
        </p:nvSpPr>
        <p:spPr>
          <a:xfrm>
            <a:off x="2624328" y="1463040"/>
            <a:ext cx="530352" cy="530352"/>
          </a:xfrm>
          <a:prstGeom prst="ellipse">
            <a:avLst/>
          </a:prstGeom>
          <a:solidFill>
            <a:srgbClr val="1E1060"/>
          </a:solidFill>
          <a:ln w="25400">
            <a:solidFill>
              <a:srgbClr val="39E07A"/>
            </a:solidFill>
            <a:prstDash val="solid"/>
          </a:ln>
        </p:spPr>
        <p:txBody>
          <a:bodyPr/>
          <a:lstStyle/>
          <a:p>
            <a:endParaRPr lang="en-US"/>
          </a:p>
        </p:txBody>
      </p:sp>
      <p:sp>
        <p:nvSpPr>
          <p:cNvPr id="12" name="Text 10"/>
          <p:cNvSpPr/>
          <p:nvPr/>
        </p:nvSpPr>
        <p:spPr>
          <a:xfrm>
            <a:off x="2624328" y="1463040"/>
            <a:ext cx="530352" cy="530352"/>
          </a:xfrm>
          <a:prstGeom prst="rect">
            <a:avLst/>
          </a:prstGeom>
          <a:noFill/>
          <a:ln/>
        </p:spPr>
        <p:txBody>
          <a:bodyPr wrap="square" lIns="0" tIns="0" rIns="0" bIns="0" rtlCol="0" anchor="ctr"/>
          <a:lstStyle/>
          <a:p>
            <a:pPr marL="0" indent="0" algn="ctr">
              <a:buNone/>
            </a:pPr>
            <a:r>
              <a:rPr lang="en-US" sz="1600" b="1" dirty="0">
                <a:solidFill>
                  <a:srgbClr val="39E07A"/>
                </a:solidFill>
              </a:rPr>
              <a:t>2</a:t>
            </a:r>
            <a:endParaRPr lang="en-US" sz="1600" dirty="0"/>
          </a:p>
        </p:txBody>
      </p:sp>
      <p:sp>
        <p:nvSpPr>
          <p:cNvPr id="13" name="Text 11"/>
          <p:cNvSpPr/>
          <p:nvPr/>
        </p:nvSpPr>
        <p:spPr>
          <a:xfrm>
            <a:off x="2148840" y="2103120"/>
            <a:ext cx="1600200" cy="237744"/>
          </a:xfrm>
          <a:prstGeom prst="rect">
            <a:avLst/>
          </a:prstGeom>
          <a:noFill/>
          <a:ln/>
        </p:spPr>
        <p:txBody>
          <a:bodyPr wrap="square" lIns="0" tIns="0" rIns="0" bIns="0" rtlCol="0" anchor="ctr"/>
          <a:lstStyle/>
          <a:p>
            <a:pPr marL="0" indent="0" algn="ctr">
              <a:buNone/>
            </a:pPr>
            <a:r>
              <a:rPr lang="en-US" sz="950" b="1" dirty="0">
                <a:solidFill>
                  <a:srgbClr val="39E07A"/>
                </a:solidFill>
              </a:rPr>
              <a:t>Week 2</a:t>
            </a:r>
            <a:endParaRPr lang="en-US" sz="950" dirty="0"/>
          </a:p>
        </p:txBody>
      </p:sp>
      <p:sp>
        <p:nvSpPr>
          <p:cNvPr id="14" name="Text 12"/>
          <p:cNvSpPr/>
          <p:nvPr/>
        </p:nvSpPr>
        <p:spPr>
          <a:xfrm>
            <a:off x="2148840" y="2331720"/>
            <a:ext cx="1600200" cy="256032"/>
          </a:xfrm>
          <a:prstGeom prst="rect">
            <a:avLst/>
          </a:prstGeom>
          <a:noFill/>
          <a:ln/>
        </p:spPr>
        <p:txBody>
          <a:bodyPr wrap="square" lIns="0" tIns="0" rIns="0" bIns="0" rtlCol="0" anchor="ctr"/>
          <a:lstStyle/>
          <a:p>
            <a:pPr marL="0" indent="0" algn="ctr">
              <a:buNone/>
            </a:pPr>
            <a:r>
              <a:rPr lang="en-US" sz="1200" b="1" dirty="0">
                <a:solidFill>
                  <a:srgbClr val="FFFFFF"/>
                </a:solidFill>
              </a:rPr>
              <a:t>Build</a:t>
            </a:r>
            <a:endParaRPr lang="en-US" sz="1200" dirty="0"/>
          </a:p>
        </p:txBody>
      </p:sp>
      <p:sp>
        <p:nvSpPr>
          <p:cNvPr id="15" name="Text 13"/>
          <p:cNvSpPr/>
          <p:nvPr/>
        </p:nvSpPr>
        <p:spPr>
          <a:xfrm>
            <a:off x="2148840" y="2615184"/>
            <a:ext cx="1600200" cy="658368"/>
          </a:xfrm>
          <a:prstGeom prst="rect">
            <a:avLst/>
          </a:prstGeom>
          <a:noFill/>
          <a:ln/>
        </p:spPr>
        <p:txBody>
          <a:bodyPr wrap="square" lIns="0" tIns="0" rIns="0" bIns="0" rtlCol="0" anchor="t"/>
          <a:lstStyle/>
          <a:p>
            <a:pPr marL="0" indent="0" algn="ctr">
              <a:buNone/>
            </a:pPr>
            <a:r>
              <a:rPr lang="en-US" sz="950" dirty="0">
                <a:solidFill>
                  <a:srgbClr val="9B8FCF"/>
                </a:solidFill>
              </a:rPr>
              <a:t>Quest Line tutorials, weekly challenge brief, peer review begins</a:t>
            </a:r>
            <a:endParaRPr lang="en-US" sz="950" dirty="0"/>
          </a:p>
        </p:txBody>
      </p:sp>
      <p:sp>
        <p:nvSpPr>
          <p:cNvPr id="16" name="Shape 14"/>
          <p:cNvSpPr/>
          <p:nvPr/>
        </p:nvSpPr>
        <p:spPr>
          <a:xfrm>
            <a:off x="5276088" y="1901952"/>
            <a:ext cx="292608" cy="0"/>
          </a:xfrm>
          <a:prstGeom prst="line">
            <a:avLst/>
          </a:prstGeom>
          <a:noFill/>
          <a:ln w="19050">
            <a:solidFill>
              <a:srgbClr val="39E07A"/>
            </a:solidFill>
            <a:prstDash val="sysDash"/>
          </a:ln>
        </p:spPr>
        <p:txBody>
          <a:bodyPr/>
          <a:lstStyle/>
          <a:p>
            <a:endParaRPr lang="en-US"/>
          </a:p>
        </p:txBody>
      </p:sp>
      <p:sp>
        <p:nvSpPr>
          <p:cNvPr id="17" name="Shape 15"/>
          <p:cNvSpPr/>
          <p:nvPr/>
        </p:nvSpPr>
        <p:spPr>
          <a:xfrm>
            <a:off x="4334256" y="1463040"/>
            <a:ext cx="530352" cy="530352"/>
          </a:xfrm>
          <a:prstGeom prst="ellipse">
            <a:avLst/>
          </a:prstGeom>
          <a:solidFill>
            <a:srgbClr val="1E1060"/>
          </a:solidFill>
          <a:ln w="25400">
            <a:solidFill>
              <a:srgbClr val="39E07A"/>
            </a:solidFill>
            <a:prstDash val="solid"/>
          </a:ln>
        </p:spPr>
        <p:txBody>
          <a:bodyPr/>
          <a:lstStyle/>
          <a:p>
            <a:endParaRPr lang="en-US"/>
          </a:p>
        </p:txBody>
      </p:sp>
      <p:sp>
        <p:nvSpPr>
          <p:cNvPr id="18" name="Text 16"/>
          <p:cNvSpPr/>
          <p:nvPr/>
        </p:nvSpPr>
        <p:spPr>
          <a:xfrm>
            <a:off x="4334256" y="1463040"/>
            <a:ext cx="530352" cy="530352"/>
          </a:xfrm>
          <a:prstGeom prst="rect">
            <a:avLst/>
          </a:prstGeom>
          <a:noFill/>
          <a:ln/>
        </p:spPr>
        <p:txBody>
          <a:bodyPr wrap="square" lIns="0" tIns="0" rIns="0" bIns="0" rtlCol="0" anchor="ctr"/>
          <a:lstStyle/>
          <a:p>
            <a:pPr marL="0" indent="0" algn="ctr">
              <a:buNone/>
            </a:pPr>
            <a:r>
              <a:rPr lang="en-US" sz="1600" b="1" dirty="0">
                <a:solidFill>
                  <a:srgbClr val="39E07A"/>
                </a:solidFill>
              </a:rPr>
              <a:t>3</a:t>
            </a:r>
            <a:endParaRPr lang="en-US" sz="1600" dirty="0"/>
          </a:p>
        </p:txBody>
      </p:sp>
      <p:sp>
        <p:nvSpPr>
          <p:cNvPr id="19" name="Text 17"/>
          <p:cNvSpPr/>
          <p:nvPr/>
        </p:nvSpPr>
        <p:spPr>
          <a:xfrm>
            <a:off x="3858768" y="2103120"/>
            <a:ext cx="1600200" cy="237744"/>
          </a:xfrm>
          <a:prstGeom prst="rect">
            <a:avLst/>
          </a:prstGeom>
          <a:noFill/>
          <a:ln/>
        </p:spPr>
        <p:txBody>
          <a:bodyPr wrap="square" lIns="0" tIns="0" rIns="0" bIns="0" rtlCol="0" anchor="ctr"/>
          <a:lstStyle/>
          <a:p>
            <a:pPr marL="0" indent="0" algn="ctr">
              <a:buNone/>
            </a:pPr>
            <a:r>
              <a:rPr lang="en-US" sz="950" b="1" dirty="0">
                <a:solidFill>
                  <a:srgbClr val="39E07A"/>
                </a:solidFill>
              </a:rPr>
              <a:t>Week 3</a:t>
            </a:r>
            <a:endParaRPr lang="en-US" sz="950" dirty="0"/>
          </a:p>
        </p:txBody>
      </p:sp>
      <p:sp>
        <p:nvSpPr>
          <p:cNvPr id="20" name="Text 18"/>
          <p:cNvSpPr/>
          <p:nvPr/>
        </p:nvSpPr>
        <p:spPr>
          <a:xfrm>
            <a:off x="3858768" y="2331720"/>
            <a:ext cx="1600200" cy="256032"/>
          </a:xfrm>
          <a:prstGeom prst="rect">
            <a:avLst/>
          </a:prstGeom>
          <a:noFill/>
          <a:ln/>
        </p:spPr>
        <p:txBody>
          <a:bodyPr wrap="square" lIns="0" tIns="0" rIns="0" bIns="0" rtlCol="0" anchor="ctr"/>
          <a:lstStyle/>
          <a:p>
            <a:pPr marL="0" indent="0" algn="ctr">
              <a:buNone/>
            </a:pPr>
            <a:r>
              <a:rPr lang="en-US" sz="1200" b="1" dirty="0">
                <a:solidFill>
                  <a:srgbClr val="FFFFFF"/>
                </a:solidFill>
              </a:rPr>
              <a:t>Develop</a:t>
            </a:r>
            <a:endParaRPr lang="en-US" sz="1200" dirty="0"/>
          </a:p>
        </p:txBody>
      </p:sp>
      <p:sp>
        <p:nvSpPr>
          <p:cNvPr id="21" name="Text 19"/>
          <p:cNvSpPr/>
          <p:nvPr/>
        </p:nvSpPr>
        <p:spPr>
          <a:xfrm>
            <a:off x="3858768" y="2615184"/>
            <a:ext cx="1600200" cy="658368"/>
          </a:xfrm>
          <a:prstGeom prst="rect">
            <a:avLst/>
          </a:prstGeom>
          <a:noFill/>
          <a:ln/>
        </p:spPr>
        <p:txBody>
          <a:bodyPr wrap="square" lIns="0" tIns="0" rIns="0" bIns="0" rtlCol="0" anchor="t"/>
          <a:lstStyle/>
          <a:p>
            <a:pPr marL="0" indent="0" algn="ctr">
              <a:buNone/>
            </a:pPr>
            <a:r>
              <a:rPr lang="en-US" sz="950" dirty="0">
                <a:solidFill>
                  <a:srgbClr val="9B8FCF"/>
                </a:solidFill>
              </a:rPr>
              <a:t>Drop-in sessions, build refinement, Freedom Points leaderboard live</a:t>
            </a:r>
            <a:endParaRPr lang="en-US" sz="950" dirty="0"/>
          </a:p>
        </p:txBody>
      </p:sp>
      <p:sp>
        <p:nvSpPr>
          <p:cNvPr id="22" name="Shape 20"/>
          <p:cNvSpPr/>
          <p:nvPr/>
        </p:nvSpPr>
        <p:spPr>
          <a:xfrm>
            <a:off x="6986016" y="1901952"/>
            <a:ext cx="292608" cy="0"/>
          </a:xfrm>
          <a:prstGeom prst="line">
            <a:avLst/>
          </a:prstGeom>
          <a:noFill/>
          <a:ln w="19050">
            <a:solidFill>
              <a:srgbClr val="39E07A"/>
            </a:solidFill>
            <a:prstDash val="sysDash"/>
          </a:ln>
        </p:spPr>
        <p:txBody>
          <a:bodyPr/>
          <a:lstStyle/>
          <a:p>
            <a:endParaRPr lang="en-US"/>
          </a:p>
        </p:txBody>
      </p:sp>
      <p:sp>
        <p:nvSpPr>
          <p:cNvPr id="23" name="Shape 21"/>
          <p:cNvSpPr/>
          <p:nvPr/>
        </p:nvSpPr>
        <p:spPr>
          <a:xfrm>
            <a:off x="6044184" y="1463040"/>
            <a:ext cx="530352" cy="530352"/>
          </a:xfrm>
          <a:prstGeom prst="ellipse">
            <a:avLst/>
          </a:prstGeom>
          <a:solidFill>
            <a:srgbClr val="1E1060"/>
          </a:solidFill>
          <a:ln w="25400">
            <a:solidFill>
              <a:srgbClr val="39E07A"/>
            </a:solidFill>
            <a:prstDash val="solid"/>
          </a:ln>
        </p:spPr>
        <p:txBody>
          <a:bodyPr/>
          <a:lstStyle/>
          <a:p>
            <a:endParaRPr lang="en-US"/>
          </a:p>
        </p:txBody>
      </p:sp>
      <p:sp>
        <p:nvSpPr>
          <p:cNvPr id="24" name="Text 22"/>
          <p:cNvSpPr/>
          <p:nvPr/>
        </p:nvSpPr>
        <p:spPr>
          <a:xfrm>
            <a:off x="6044184" y="1463040"/>
            <a:ext cx="530352" cy="530352"/>
          </a:xfrm>
          <a:prstGeom prst="rect">
            <a:avLst/>
          </a:prstGeom>
          <a:noFill/>
          <a:ln/>
        </p:spPr>
        <p:txBody>
          <a:bodyPr wrap="square" lIns="0" tIns="0" rIns="0" bIns="0" rtlCol="0" anchor="ctr"/>
          <a:lstStyle/>
          <a:p>
            <a:pPr marL="0" indent="0" algn="ctr">
              <a:buNone/>
            </a:pPr>
            <a:r>
              <a:rPr lang="en-US" sz="1600" b="1" dirty="0">
                <a:solidFill>
                  <a:srgbClr val="39E07A"/>
                </a:solidFill>
              </a:rPr>
              <a:t>4</a:t>
            </a:r>
            <a:endParaRPr lang="en-US" sz="1600" dirty="0"/>
          </a:p>
        </p:txBody>
      </p:sp>
      <p:sp>
        <p:nvSpPr>
          <p:cNvPr id="25" name="Text 23"/>
          <p:cNvSpPr/>
          <p:nvPr/>
        </p:nvSpPr>
        <p:spPr>
          <a:xfrm>
            <a:off x="5568696" y="2103120"/>
            <a:ext cx="1600200" cy="237744"/>
          </a:xfrm>
          <a:prstGeom prst="rect">
            <a:avLst/>
          </a:prstGeom>
          <a:noFill/>
          <a:ln/>
        </p:spPr>
        <p:txBody>
          <a:bodyPr wrap="square" lIns="0" tIns="0" rIns="0" bIns="0" rtlCol="0" anchor="ctr"/>
          <a:lstStyle/>
          <a:p>
            <a:pPr marL="0" indent="0" algn="ctr">
              <a:buNone/>
            </a:pPr>
            <a:r>
              <a:rPr lang="en-US" sz="950" b="1" dirty="0">
                <a:solidFill>
                  <a:srgbClr val="39E07A"/>
                </a:solidFill>
              </a:rPr>
              <a:t>Week 4</a:t>
            </a:r>
            <a:endParaRPr lang="en-US" sz="950" dirty="0"/>
          </a:p>
        </p:txBody>
      </p:sp>
      <p:sp>
        <p:nvSpPr>
          <p:cNvPr id="26" name="Text 24"/>
          <p:cNvSpPr/>
          <p:nvPr/>
        </p:nvSpPr>
        <p:spPr>
          <a:xfrm>
            <a:off x="5568696" y="2331720"/>
            <a:ext cx="1600200" cy="256032"/>
          </a:xfrm>
          <a:prstGeom prst="rect">
            <a:avLst/>
          </a:prstGeom>
          <a:noFill/>
          <a:ln/>
        </p:spPr>
        <p:txBody>
          <a:bodyPr wrap="square" lIns="0" tIns="0" rIns="0" bIns="0" rtlCol="0" anchor="ctr"/>
          <a:lstStyle/>
          <a:p>
            <a:pPr marL="0" indent="0" algn="ctr">
              <a:buNone/>
            </a:pPr>
            <a:r>
              <a:rPr lang="en-US" sz="1200" b="1" dirty="0">
                <a:solidFill>
                  <a:srgbClr val="FFFFFF"/>
                </a:solidFill>
              </a:rPr>
              <a:t>Polish</a:t>
            </a:r>
            <a:endParaRPr lang="en-US" sz="1200" dirty="0"/>
          </a:p>
        </p:txBody>
      </p:sp>
      <p:sp>
        <p:nvSpPr>
          <p:cNvPr id="27" name="Text 25"/>
          <p:cNvSpPr/>
          <p:nvPr/>
        </p:nvSpPr>
        <p:spPr>
          <a:xfrm>
            <a:off x="5568696" y="2615184"/>
            <a:ext cx="1600200" cy="658368"/>
          </a:xfrm>
          <a:prstGeom prst="rect">
            <a:avLst/>
          </a:prstGeom>
          <a:noFill/>
          <a:ln/>
        </p:spPr>
        <p:txBody>
          <a:bodyPr wrap="square" lIns="0" tIns="0" rIns="0" bIns="0" rtlCol="0" anchor="t"/>
          <a:lstStyle/>
          <a:p>
            <a:pPr marL="0" indent="0" algn="ctr">
              <a:buNone/>
            </a:pPr>
            <a:r>
              <a:rPr lang="en-US" sz="950" dirty="0">
                <a:solidFill>
                  <a:srgbClr val="9B8FCF"/>
                </a:solidFill>
              </a:rPr>
              <a:t>Final build prep, AI integration, community feedback</a:t>
            </a:r>
            <a:endParaRPr lang="en-US" sz="950" dirty="0"/>
          </a:p>
        </p:txBody>
      </p:sp>
      <p:sp>
        <p:nvSpPr>
          <p:cNvPr id="28" name="Shape 26"/>
          <p:cNvSpPr/>
          <p:nvPr/>
        </p:nvSpPr>
        <p:spPr>
          <a:xfrm>
            <a:off x="7754112" y="1463040"/>
            <a:ext cx="530352" cy="530352"/>
          </a:xfrm>
          <a:prstGeom prst="ellipse">
            <a:avLst/>
          </a:prstGeom>
          <a:solidFill>
            <a:srgbClr val="39E07A"/>
          </a:solidFill>
          <a:ln w="25400">
            <a:solidFill>
              <a:srgbClr val="39E07A"/>
            </a:solidFill>
            <a:prstDash val="solid"/>
          </a:ln>
        </p:spPr>
        <p:txBody>
          <a:bodyPr/>
          <a:lstStyle/>
          <a:p>
            <a:endParaRPr lang="en-US"/>
          </a:p>
        </p:txBody>
      </p:sp>
      <p:sp>
        <p:nvSpPr>
          <p:cNvPr id="29" name="Text 27"/>
          <p:cNvSpPr/>
          <p:nvPr/>
        </p:nvSpPr>
        <p:spPr>
          <a:xfrm>
            <a:off x="7754112" y="1463040"/>
            <a:ext cx="530352" cy="530352"/>
          </a:xfrm>
          <a:prstGeom prst="rect">
            <a:avLst/>
          </a:prstGeom>
          <a:noFill/>
          <a:ln/>
        </p:spPr>
        <p:txBody>
          <a:bodyPr wrap="square" lIns="0" tIns="0" rIns="0" bIns="0" rtlCol="0" anchor="ctr"/>
          <a:lstStyle/>
          <a:p>
            <a:pPr marL="0" indent="0" algn="ctr">
              <a:buNone/>
            </a:pPr>
            <a:r>
              <a:rPr lang="en-US" sz="1600" b="1" dirty="0">
                <a:solidFill>
                  <a:srgbClr val="0D0730"/>
                </a:solidFill>
              </a:rPr>
              <a:t>5</a:t>
            </a:r>
            <a:endParaRPr lang="en-US" sz="1600" dirty="0"/>
          </a:p>
        </p:txBody>
      </p:sp>
      <p:sp>
        <p:nvSpPr>
          <p:cNvPr id="30" name="Text 28"/>
          <p:cNvSpPr/>
          <p:nvPr/>
        </p:nvSpPr>
        <p:spPr>
          <a:xfrm>
            <a:off x="7278624" y="2103120"/>
            <a:ext cx="1600200" cy="237744"/>
          </a:xfrm>
          <a:prstGeom prst="rect">
            <a:avLst/>
          </a:prstGeom>
          <a:noFill/>
          <a:ln/>
        </p:spPr>
        <p:txBody>
          <a:bodyPr wrap="square" lIns="0" tIns="0" rIns="0" bIns="0" rtlCol="0" anchor="ctr"/>
          <a:lstStyle/>
          <a:p>
            <a:pPr marL="0" indent="0" algn="ctr">
              <a:buNone/>
            </a:pPr>
            <a:r>
              <a:rPr lang="en-US" sz="950" b="1" dirty="0">
                <a:solidFill>
                  <a:srgbClr val="39E07A"/>
                </a:solidFill>
              </a:rPr>
              <a:t>Week 5</a:t>
            </a:r>
            <a:endParaRPr lang="en-US" sz="950" dirty="0"/>
          </a:p>
        </p:txBody>
      </p:sp>
      <p:sp>
        <p:nvSpPr>
          <p:cNvPr id="31" name="Text 29"/>
          <p:cNvSpPr/>
          <p:nvPr/>
        </p:nvSpPr>
        <p:spPr>
          <a:xfrm>
            <a:off x="7278624" y="2331720"/>
            <a:ext cx="1600200" cy="256032"/>
          </a:xfrm>
          <a:prstGeom prst="rect">
            <a:avLst/>
          </a:prstGeom>
          <a:noFill/>
          <a:ln/>
        </p:spPr>
        <p:txBody>
          <a:bodyPr wrap="square" lIns="0" tIns="0" rIns="0" bIns="0" rtlCol="0" anchor="ctr"/>
          <a:lstStyle/>
          <a:p>
            <a:pPr marL="0" indent="0" algn="ctr">
              <a:buNone/>
            </a:pPr>
            <a:r>
              <a:rPr lang="en-US" sz="1200" b="1" dirty="0">
                <a:solidFill>
                  <a:srgbClr val="FFFFFF"/>
                </a:solidFill>
              </a:rPr>
              <a:t>Publish</a:t>
            </a:r>
            <a:endParaRPr lang="en-US" sz="1200" dirty="0"/>
          </a:p>
        </p:txBody>
      </p:sp>
      <p:sp>
        <p:nvSpPr>
          <p:cNvPr id="32" name="Text 30"/>
          <p:cNvSpPr/>
          <p:nvPr/>
        </p:nvSpPr>
        <p:spPr>
          <a:xfrm>
            <a:off x="7278624" y="2615184"/>
            <a:ext cx="1600200" cy="658368"/>
          </a:xfrm>
          <a:prstGeom prst="rect">
            <a:avLst/>
          </a:prstGeom>
          <a:noFill/>
          <a:ln/>
        </p:spPr>
        <p:txBody>
          <a:bodyPr wrap="square" lIns="0" tIns="0" rIns="0" bIns="0" rtlCol="0" anchor="t"/>
          <a:lstStyle/>
          <a:p>
            <a:pPr marL="0" indent="0" algn="ctr">
              <a:buNone/>
            </a:pPr>
            <a:r>
              <a:rPr lang="en-US" sz="950" dirty="0">
                <a:solidFill>
                  <a:srgbClr val="9B8FCF"/>
                </a:solidFill>
              </a:rPr>
              <a:t>Final submission, judging, awards and prize distribution</a:t>
            </a:r>
            <a:endParaRPr lang="en-US" sz="950" dirty="0"/>
          </a:p>
        </p:txBody>
      </p:sp>
      <p:sp>
        <p:nvSpPr>
          <p:cNvPr id="33" name="Shape 31"/>
          <p:cNvSpPr/>
          <p:nvPr/>
        </p:nvSpPr>
        <p:spPr>
          <a:xfrm>
            <a:off x="438912" y="3456432"/>
            <a:ext cx="1572768" cy="804672"/>
          </a:xfrm>
          <a:prstGeom prst="roundRect">
            <a:avLst>
              <a:gd name="adj" fmla="val 11364"/>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34" name="Text 32"/>
          <p:cNvSpPr/>
          <p:nvPr/>
        </p:nvSpPr>
        <p:spPr>
          <a:xfrm>
            <a:off x="438912" y="3493008"/>
            <a:ext cx="1572768" cy="420624"/>
          </a:xfrm>
          <a:prstGeom prst="rect">
            <a:avLst/>
          </a:prstGeom>
          <a:noFill/>
          <a:ln/>
        </p:spPr>
        <p:txBody>
          <a:bodyPr wrap="square" lIns="0" tIns="0" rIns="0" bIns="0" rtlCol="0" anchor="ctr"/>
          <a:lstStyle/>
          <a:p>
            <a:pPr marL="0" indent="0" algn="ctr">
              <a:buNone/>
            </a:pPr>
            <a:r>
              <a:rPr lang="en-US" sz="1300" b="1" dirty="0">
                <a:solidFill>
                  <a:srgbClr val="FFFFFF"/>
                </a:solidFill>
              </a:rPr>
              <a:t>21 July 2026</a:t>
            </a:r>
            <a:endParaRPr lang="en-US" sz="1300" dirty="0"/>
          </a:p>
        </p:txBody>
      </p:sp>
      <p:sp>
        <p:nvSpPr>
          <p:cNvPr id="35" name="Text 33"/>
          <p:cNvSpPr/>
          <p:nvPr/>
        </p:nvSpPr>
        <p:spPr>
          <a:xfrm>
            <a:off x="438912" y="3904488"/>
            <a:ext cx="1572768" cy="237744"/>
          </a:xfrm>
          <a:prstGeom prst="rect">
            <a:avLst/>
          </a:prstGeom>
          <a:noFill/>
          <a:ln/>
        </p:spPr>
        <p:txBody>
          <a:bodyPr wrap="square" lIns="0" tIns="0" rIns="0" bIns="0" rtlCol="0" anchor="ctr"/>
          <a:lstStyle/>
          <a:p>
            <a:pPr marL="0" indent="0" algn="ctr">
              <a:buNone/>
            </a:pPr>
            <a:r>
              <a:rPr lang="en-US" sz="900" dirty="0">
                <a:solidFill>
                  <a:srgbClr val="9B8FCF"/>
                </a:solidFill>
              </a:rPr>
              <a:t>Start Date</a:t>
            </a:r>
            <a:endParaRPr lang="en-US" sz="900" dirty="0"/>
          </a:p>
        </p:txBody>
      </p:sp>
      <p:sp>
        <p:nvSpPr>
          <p:cNvPr id="36" name="Shape 34"/>
          <p:cNvSpPr/>
          <p:nvPr/>
        </p:nvSpPr>
        <p:spPr>
          <a:xfrm>
            <a:off x="2148840" y="3456432"/>
            <a:ext cx="1572768" cy="804672"/>
          </a:xfrm>
          <a:prstGeom prst="roundRect">
            <a:avLst>
              <a:gd name="adj" fmla="val 11364"/>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37" name="Text 35"/>
          <p:cNvSpPr/>
          <p:nvPr/>
        </p:nvSpPr>
        <p:spPr>
          <a:xfrm>
            <a:off x="2148840" y="3493008"/>
            <a:ext cx="1572768" cy="420624"/>
          </a:xfrm>
          <a:prstGeom prst="rect">
            <a:avLst/>
          </a:prstGeom>
          <a:noFill/>
          <a:ln/>
        </p:spPr>
        <p:txBody>
          <a:bodyPr wrap="square" lIns="0" tIns="0" rIns="0" bIns="0" rtlCol="0" anchor="ctr"/>
          <a:lstStyle/>
          <a:p>
            <a:pPr marL="0" indent="0" algn="ctr">
              <a:buNone/>
            </a:pPr>
            <a:r>
              <a:rPr lang="en-US" sz="1300" b="1" dirty="0">
                <a:solidFill>
                  <a:srgbClr val="FFFFFF"/>
                </a:solidFill>
              </a:rPr>
              <a:t>24 August 2026</a:t>
            </a:r>
            <a:endParaRPr lang="en-US" sz="1300" dirty="0"/>
          </a:p>
        </p:txBody>
      </p:sp>
      <p:sp>
        <p:nvSpPr>
          <p:cNvPr id="38" name="Text 36"/>
          <p:cNvSpPr/>
          <p:nvPr/>
        </p:nvSpPr>
        <p:spPr>
          <a:xfrm>
            <a:off x="2148840" y="3904488"/>
            <a:ext cx="1572768" cy="237744"/>
          </a:xfrm>
          <a:prstGeom prst="rect">
            <a:avLst/>
          </a:prstGeom>
          <a:noFill/>
          <a:ln/>
        </p:spPr>
        <p:txBody>
          <a:bodyPr wrap="square" lIns="0" tIns="0" rIns="0" bIns="0" rtlCol="0" anchor="ctr"/>
          <a:lstStyle/>
          <a:p>
            <a:pPr marL="0" indent="0" algn="ctr">
              <a:buNone/>
            </a:pPr>
            <a:r>
              <a:rPr lang="en-US" sz="900" dirty="0">
                <a:solidFill>
                  <a:srgbClr val="9B8FCF"/>
                </a:solidFill>
              </a:rPr>
              <a:t>End Date</a:t>
            </a:r>
            <a:endParaRPr lang="en-US" sz="900" dirty="0"/>
          </a:p>
        </p:txBody>
      </p:sp>
      <p:sp>
        <p:nvSpPr>
          <p:cNvPr id="39" name="Shape 37"/>
          <p:cNvSpPr/>
          <p:nvPr/>
        </p:nvSpPr>
        <p:spPr>
          <a:xfrm>
            <a:off x="3858768" y="3456432"/>
            <a:ext cx="1572768" cy="804672"/>
          </a:xfrm>
          <a:prstGeom prst="roundRect">
            <a:avLst>
              <a:gd name="adj" fmla="val 11364"/>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40" name="Text 38"/>
          <p:cNvSpPr/>
          <p:nvPr/>
        </p:nvSpPr>
        <p:spPr>
          <a:xfrm>
            <a:off x="3858768" y="3493008"/>
            <a:ext cx="1572768" cy="420624"/>
          </a:xfrm>
          <a:prstGeom prst="rect">
            <a:avLst/>
          </a:prstGeom>
          <a:noFill/>
          <a:ln/>
        </p:spPr>
        <p:txBody>
          <a:bodyPr wrap="square" lIns="0" tIns="0" rIns="0" bIns="0" rtlCol="0" anchor="ctr"/>
          <a:lstStyle/>
          <a:p>
            <a:pPr marL="0" indent="0" algn="ctr">
              <a:buNone/>
            </a:pPr>
            <a:r>
              <a:rPr lang="en-US" sz="1300" b="1" dirty="0">
                <a:solidFill>
                  <a:srgbClr val="FFFFFF"/>
                </a:solidFill>
              </a:rPr>
              <a:t>100% Virtual</a:t>
            </a:r>
            <a:endParaRPr lang="en-US" sz="1300" dirty="0"/>
          </a:p>
        </p:txBody>
      </p:sp>
      <p:sp>
        <p:nvSpPr>
          <p:cNvPr id="41" name="Text 39"/>
          <p:cNvSpPr/>
          <p:nvPr/>
        </p:nvSpPr>
        <p:spPr>
          <a:xfrm>
            <a:off x="3858768" y="3904488"/>
            <a:ext cx="1572768" cy="237744"/>
          </a:xfrm>
          <a:prstGeom prst="rect">
            <a:avLst/>
          </a:prstGeom>
          <a:noFill/>
          <a:ln/>
        </p:spPr>
        <p:txBody>
          <a:bodyPr wrap="square" lIns="0" tIns="0" rIns="0" bIns="0" rtlCol="0" anchor="ctr"/>
          <a:lstStyle/>
          <a:p>
            <a:pPr marL="0" indent="0" algn="ctr">
              <a:buNone/>
            </a:pPr>
            <a:r>
              <a:rPr lang="en-US" sz="900" dirty="0">
                <a:solidFill>
                  <a:srgbClr val="9B8FCF"/>
                </a:solidFill>
              </a:rPr>
              <a:t>Format</a:t>
            </a:r>
            <a:endParaRPr lang="en-US" sz="900" dirty="0"/>
          </a:p>
        </p:txBody>
      </p:sp>
      <p:sp>
        <p:nvSpPr>
          <p:cNvPr id="42" name="Shape 40"/>
          <p:cNvSpPr/>
          <p:nvPr/>
        </p:nvSpPr>
        <p:spPr>
          <a:xfrm>
            <a:off x="5568696" y="3456432"/>
            <a:ext cx="1572768" cy="804672"/>
          </a:xfrm>
          <a:prstGeom prst="roundRect">
            <a:avLst>
              <a:gd name="adj" fmla="val 11364"/>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43" name="Text 41"/>
          <p:cNvSpPr/>
          <p:nvPr/>
        </p:nvSpPr>
        <p:spPr>
          <a:xfrm>
            <a:off x="5568696" y="3493008"/>
            <a:ext cx="1572768" cy="420624"/>
          </a:xfrm>
          <a:prstGeom prst="rect">
            <a:avLst/>
          </a:prstGeom>
          <a:noFill/>
          <a:ln/>
        </p:spPr>
        <p:txBody>
          <a:bodyPr wrap="square" lIns="0" tIns="0" rIns="0" bIns="0" rtlCol="0" anchor="ctr"/>
          <a:lstStyle/>
          <a:p>
            <a:pPr marL="0" indent="0" algn="ctr">
              <a:buNone/>
            </a:pPr>
            <a:r>
              <a:rPr lang="en-US" sz="1300" b="1" dirty="0">
                <a:solidFill>
                  <a:srgbClr val="FFFFFF"/>
                </a:solidFill>
              </a:rPr>
              <a:t>30 Only</a:t>
            </a:r>
            <a:endParaRPr lang="en-US" sz="1300" dirty="0"/>
          </a:p>
        </p:txBody>
      </p:sp>
      <p:sp>
        <p:nvSpPr>
          <p:cNvPr id="44" name="Text 42"/>
          <p:cNvSpPr/>
          <p:nvPr/>
        </p:nvSpPr>
        <p:spPr>
          <a:xfrm>
            <a:off x="5568696" y="3904488"/>
            <a:ext cx="1572768" cy="237744"/>
          </a:xfrm>
          <a:prstGeom prst="rect">
            <a:avLst/>
          </a:prstGeom>
          <a:noFill/>
          <a:ln/>
        </p:spPr>
        <p:txBody>
          <a:bodyPr wrap="square" lIns="0" tIns="0" rIns="0" bIns="0" rtlCol="0" anchor="ctr"/>
          <a:lstStyle/>
          <a:p>
            <a:pPr marL="0" indent="0" algn="ctr">
              <a:buNone/>
            </a:pPr>
            <a:r>
              <a:rPr lang="en-US" sz="900" dirty="0">
                <a:solidFill>
                  <a:srgbClr val="9B8FCF"/>
                </a:solidFill>
              </a:rPr>
              <a:t>Places</a:t>
            </a:r>
            <a:endParaRPr lang="en-US" sz="900" dirty="0"/>
          </a:p>
        </p:txBody>
      </p:sp>
      <p:sp>
        <p:nvSpPr>
          <p:cNvPr id="45" name="Shape 43"/>
          <p:cNvSpPr/>
          <p:nvPr/>
        </p:nvSpPr>
        <p:spPr>
          <a:xfrm>
            <a:off x="7278624" y="3456432"/>
            <a:ext cx="1572768" cy="804672"/>
          </a:xfrm>
          <a:prstGeom prst="roundRect">
            <a:avLst>
              <a:gd name="adj" fmla="val 11364"/>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46" name="Text 44"/>
          <p:cNvSpPr/>
          <p:nvPr/>
        </p:nvSpPr>
        <p:spPr>
          <a:xfrm>
            <a:off x="7278624" y="3493008"/>
            <a:ext cx="1572768" cy="420624"/>
          </a:xfrm>
          <a:prstGeom prst="rect">
            <a:avLst/>
          </a:prstGeom>
          <a:noFill/>
          <a:ln/>
        </p:spPr>
        <p:txBody>
          <a:bodyPr wrap="square" lIns="0" tIns="0" rIns="0" bIns="0" rtlCol="0" anchor="ctr"/>
          <a:lstStyle/>
          <a:p>
            <a:pPr marL="0" indent="0" algn="ctr">
              <a:buNone/>
            </a:pPr>
            <a:r>
              <a:rPr lang="en-US" sz="1000" b="1" dirty="0">
                <a:solidFill>
                  <a:srgbClr val="FFFFFF"/>
                </a:solidFill>
              </a:rPr>
              <a:t>Michael Fletcher</a:t>
            </a:r>
            <a:endParaRPr lang="en-US" sz="1000" dirty="0"/>
          </a:p>
        </p:txBody>
      </p:sp>
      <p:sp>
        <p:nvSpPr>
          <p:cNvPr id="47" name="Text 45"/>
          <p:cNvSpPr/>
          <p:nvPr/>
        </p:nvSpPr>
        <p:spPr>
          <a:xfrm>
            <a:off x="7278624" y="3904488"/>
            <a:ext cx="1572768" cy="237744"/>
          </a:xfrm>
          <a:prstGeom prst="rect">
            <a:avLst/>
          </a:prstGeom>
          <a:noFill/>
          <a:ln/>
        </p:spPr>
        <p:txBody>
          <a:bodyPr wrap="square" lIns="0" tIns="0" rIns="0" bIns="0" rtlCol="0" anchor="ctr"/>
          <a:lstStyle/>
          <a:p>
            <a:pPr marL="0" indent="0" algn="ctr">
              <a:buNone/>
            </a:pPr>
            <a:r>
              <a:rPr lang="en-US" sz="900" dirty="0">
                <a:solidFill>
                  <a:srgbClr val="9B8FCF"/>
                </a:solidFill>
              </a:rPr>
              <a:t>Lead Instructor</a:t>
            </a:r>
            <a:endParaRPr lang="en-US" sz="900" dirty="0"/>
          </a:p>
        </p:txBody>
      </p:sp>
      <p:sp>
        <p:nvSpPr>
          <p:cNvPr id="48" name="Shape 46"/>
          <p:cNvSpPr/>
          <p:nvPr/>
        </p:nvSpPr>
        <p:spPr>
          <a:xfrm>
            <a:off x="457200" y="4407408"/>
            <a:ext cx="8229600" cy="475488"/>
          </a:xfrm>
          <a:prstGeom prst="roundRect">
            <a:avLst>
              <a:gd name="adj" fmla="val 15385"/>
            </a:avLst>
          </a:prstGeom>
          <a:solidFill>
            <a:srgbClr val="160D52"/>
          </a:solidFill>
          <a:ln w="12700">
            <a:solidFill>
              <a:srgbClr val="39E07A"/>
            </a:solidFill>
            <a:prstDash val="solid"/>
          </a:ln>
        </p:spPr>
        <p:txBody>
          <a:bodyPr/>
          <a:lstStyle/>
          <a:p>
            <a:endParaRPr lang="en-US"/>
          </a:p>
        </p:txBody>
      </p:sp>
      <p:sp>
        <p:nvSpPr>
          <p:cNvPr id="49" name="Text 47"/>
          <p:cNvSpPr/>
          <p:nvPr/>
        </p:nvSpPr>
        <p:spPr>
          <a:xfrm>
            <a:off x="457200" y="4425696"/>
            <a:ext cx="8229600" cy="438912"/>
          </a:xfrm>
          <a:prstGeom prst="rect">
            <a:avLst/>
          </a:prstGeom>
          <a:noFill/>
          <a:ln/>
        </p:spPr>
        <p:txBody>
          <a:bodyPr wrap="square" lIns="0" tIns="0" rIns="0" bIns="0" rtlCol="0" anchor="ctr"/>
          <a:lstStyle/>
          <a:p>
            <a:pPr marL="0" indent="0" algn="ctr">
              <a:buNone/>
            </a:pPr>
            <a:r>
              <a:rPr lang="en-US" sz="1100" dirty="0">
                <a:solidFill>
                  <a:srgbClr val="9B8FCF"/>
                </a:solidFill>
              </a:rPr>
              <a:t>Early Bird: </a:t>
            </a:r>
            <a:r>
              <a:rPr lang="en-US" sz="1100" b="1" dirty="0">
                <a:solidFill>
                  <a:srgbClr val="FFFFFF"/>
                </a:solidFill>
              </a:rPr>
              <a:t>£25 (closes 30 June)</a:t>
            </a:r>
            <a:r>
              <a:rPr lang="en-US" sz="1100" dirty="0">
                <a:solidFill>
                  <a:srgbClr val="9B8FCF"/>
                </a:solidFill>
              </a:rPr>
              <a:t>     |     Standard: </a:t>
            </a:r>
            <a:r>
              <a:rPr lang="en-US" sz="1100" b="1" dirty="0">
                <a:solidFill>
                  <a:srgbClr val="FFFFFF"/>
                </a:solidFill>
              </a:rPr>
              <a:t>£30</a:t>
            </a:r>
            <a:r>
              <a:rPr lang="en-US" sz="1100" dirty="0">
                <a:solidFill>
                  <a:srgbClr val="9B8FCF"/>
                </a:solidFill>
              </a:rPr>
              <a:t>     |     Freedom Writers membership: </a:t>
            </a:r>
            <a:r>
              <a:rPr lang="en-US" sz="1100" b="1" dirty="0">
                <a:solidFill>
                  <a:srgbClr val="39E07A"/>
                </a:solidFill>
              </a:rPr>
              <a:t>Free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0730"/>
        </a:solidFill>
        <a:effectLst/>
      </p:bgPr>
    </p:bg>
    <p:spTree>
      <p:nvGrpSpPr>
        <p:cNvPr id="1" name=""/>
        <p:cNvGrpSpPr/>
        <p:nvPr/>
      </p:nvGrpSpPr>
      <p:grpSpPr>
        <a:xfrm>
          <a:off x="0" y="0"/>
          <a:ext cx="0" cy="0"/>
          <a:chOff x="0" y="0"/>
          <a:chExt cx="0" cy="0"/>
        </a:xfrm>
      </p:grpSpPr>
      <p:sp>
        <p:nvSpPr>
          <p:cNvPr id="2" name="Text 0"/>
          <p:cNvSpPr/>
          <p:nvPr/>
        </p:nvSpPr>
        <p:spPr>
          <a:xfrm>
            <a:off x="502920" y="347472"/>
            <a:ext cx="64008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FOR SCHOOLS AND SLT</a:t>
            </a:r>
            <a:endParaRPr lang="en-US" sz="800" dirty="0"/>
          </a:p>
        </p:txBody>
      </p:sp>
      <p:sp>
        <p:nvSpPr>
          <p:cNvPr id="3" name="Text 1"/>
          <p:cNvSpPr/>
          <p:nvPr/>
        </p:nvSpPr>
        <p:spPr>
          <a:xfrm>
            <a:off x="502920" y="658368"/>
            <a:ext cx="8229600" cy="868680"/>
          </a:xfrm>
          <a:prstGeom prst="rect">
            <a:avLst/>
          </a:prstGeom>
          <a:noFill/>
          <a:ln/>
        </p:spPr>
        <p:txBody>
          <a:bodyPr wrap="square" lIns="0" tIns="0" rIns="0" bIns="0" rtlCol="0" anchor="ctr"/>
          <a:lstStyle/>
          <a:p>
            <a:pPr marL="0" indent="0" algn="l">
              <a:buNone/>
            </a:pPr>
            <a:r>
              <a:rPr lang="en-US" sz="3000" b="1" dirty="0">
                <a:solidFill>
                  <a:srgbClr val="FFFFFF"/>
                </a:solidFill>
              </a:rPr>
              <a:t>Why Freedom Writers matters</a:t>
            </a:r>
            <a:endParaRPr lang="en-US" sz="3000" dirty="0"/>
          </a:p>
          <a:p>
            <a:pPr marL="0" indent="0" algn="l">
              <a:buNone/>
            </a:pPr>
            <a:r>
              <a:rPr lang="en-US" sz="3000" b="1" dirty="0">
                <a:solidFill>
                  <a:srgbClr val="FFFFFF"/>
                </a:solidFill>
              </a:rPr>
              <a:t>to your students</a:t>
            </a:r>
            <a:endParaRPr lang="en-US" sz="3000" dirty="0"/>
          </a:p>
        </p:txBody>
      </p:sp>
      <p:sp>
        <p:nvSpPr>
          <p:cNvPr id="4" name="Text 2"/>
          <p:cNvSpPr/>
          <p:nvPr/>
        </p:nvSpPr>
        <p:spPr>
          <a:xfrm>
            <a:off x="502920" y="1719072"/>
            <a:ext cx="4023360" cy="292608"/>
          </a:xfrm>
          <a:prstGeom prst="rect">
            <a:avLst/>
          </a:prstGeom>
          <a:noFill/>
          <a:ln/>
        </p:spPr>
        <p:txBody>
          <a:bodyPr wrap="square" lIns="0" tIns="0" rIns="0" bIns="0" rtlCol="0" anchor="ctr"/>
          <a:lstStyle/>
          <a:p>
            <a:pPr marL="0" indent="0" algn="l">
              <a:buNone/>
            </a:pPr>
            <a:r>
              <a:rPr lang="en-US" sz="1300" b="1" dirty="0">
                <a:solidFill>
                  <a:srgbClr val="39E07A"/>
                </a:solidFill>
              </a:rPr>
              <a:t>What students gain</a:t>
            </a:r>
            <a:endParaRPr lang="en-US" sz="1300" dirty="0"/>
          </a:p>
        </p:txBody>
      </p:sp>
      <p:sp>
        <p:nvSpPr>
          <p:cNvPr id="5" name="Shape 3"/>
          <p:cNvSpPr/>
          <p:nvPr/>
        </p:nvSpPr>
        <p:spPr>
          <a:xfrm>
            <a:off x="502920" y="2121408"/>
            <a:ext cx="182880" cy="182880"/>
          </a:xfrm>
          <a:prstGeom prst="ellipse">
            <a:avLst/>
          </a:prstGeom>
          <a:solidFill>
            <a:srgbClr val="39E07A"/>
          </a:solidFill>
          <a:ln w="12700">
            <a:solidFill>
              <a:srgbClr val="39E07A"/>
            </a:solidFill>
            <a:prstDash val="solid"/>
          </a:ln>
        </p:spPr>
        <p:txBody>
          <a:bodyPr/>
          <a:lstStyle/>
          <a:p>
            <a:endParaRPr lang="en-US"/>
          </a:p>
        </p:txBody>
      </p:sp>
      <p:sp>
        <p:nvSpPr>
          <p:cNvPr id="6" name="Text 4"/>
          <p:cNvSpPr/>
          <p:nvPr/>
        </p:nvSpPr>
        <p:spPr>
          <a:xfrm>
            <a:off x="777240" y="2093976"/>
            <a:ext cx="3657600" cy="274320"/>
          </a:xfrm>
          <a:prstGeom prst="rect">
            <a:avLst/>
          </a:prstGeom>
          <a:noFill/>
          <a:ln/>
        </p:spPr>
        <p:txBody>
          <a:bodyPr wrap="square" lIns="0" tIns="0" rIns="0" bIns="0" rtlCol="0" anchor="ctr"/>
          <a:lstStyle/>
          <a:p>
            <a:pPr marL="0" indent="0" algn="l">
              <a:buNone/>
            </a:pPr>
            <a:r>
              <a:rPr lang="en-US" sz="1150" dirty="0">
                <a:solidFill>
                  <a:srgbClr val="E8E0FF"/>
                </a:solidFill>
              </a:rPr>
              <a:t>Digital literacy and hands-on coding skills</a:t>
            </a:r>
            <a:endParaRPr lang="en-US" sz="1150" dirty="0"/>
          </a:p>
        </p:txBody>
      </p:sp>
      <p:sp>
        <p:nvSpPr>
          <p:cNvPr id="7" name="Shape 5"/>
          <p:cNvSpPr/>
          <p:nvPr/>
        </p:nvSpPr>
        <p:spPr>
          <a:xfrm>
            <a:off x="502920" y="2578608"/>
            <a:ext cx="182880" cy="182880"/>
          </a:xfrm>
          <a:prstGeom prst="ellipse">
            <a:avLst/>
          </a:prstGeom>
          <a:solidFill>
            <a:srgbClr val="39E07A"/>
          </a:solidFill>
          <a:ln w="12700">
            <a:solidFill>
              <a:srgbClr val="39E07A"/>
            </a:solidFill>
            <a:prstDash val="solid"/>
          </a:ln>
        </p:spPr>
        <p:txBody>
          <a:bodyPr/>
          <a:lstStyle/>
          <a:p>
            <a:endParaRPr lang="en-US"/>
          </a:p>
        </p:txBody>
      </p:sp>
      <p:sp>
        <p:nvSpPr>
          <p:cNvPr id="8" name="Text 6"/>
          <p:cNvSpPr/>
          <p:nvPr/>
        </p:nvSpPr>
        <p:spPr>
          <a:xfrm>
            <a:off x="777240" y="2551176"/>
            <a:ext cx="3657600" cy="274320"/>
          </a:xfrm>
          <a:prstGeom prst="rect">
            <a:avLst/>
          </a:prstGeom>
          <a:noFill/>
          <a:ln/>
        </p:spPr>
        <p:txBody>
          <a:bodyPr wrap="square" lIns="0" tIns="0" rIns="0" bIns="0" rtlCol="0" anchor="ctr"/>
          <a:lstStyle/>
          <a:p>
            <a:pPr marL="0" indent="0" algn="l">
              <a:buNone/>
            </a:pPr>
            <a:r>
              <a:rPr lang="en-US" sz="1150" dirty="0">
                <a:solidFill>
                  <a:srgbClr val="E8E0FF"/>
                </a:solidFill>
              </a:rPr>
              <a:t>Confidence with AI tools in a creative context</a:t>
            </a:r>
            <a:endParaRPr lang="en-US" sz="1150" dirty="0"/>
          </a:p>
        </p:txBody>
      </p:sp>
      <p:sp>
        <p:nvSpPr>
          <p:cNvPr id="9" name="Shape 7"/>
          <p:cNvSpPr/>
          <p:nvPr/>
        </p:nvSpPr>
        <p:spPr>
          <a:xfrm>
            <a:off x="502920" y="3035808"/>
            <a:ext cx="182880" cy="182880"/>
          </a:xfrm>
          <a:prstGeom prst="ellipse">
            <a:avLst/>
          </a:prstGeom>
          <a:solidFill>
            <a:srgbClr val="39E07A"/>
          </a:solidFill>
          <a:ln w="12700">
            <a:solidFill>
              <a:srgbClr val="39E07A"/>
            </a:solidFill>
            <a:prstDash val="solid"/>
          </a:ln>
        </p:spPr>
        <p:txBody>
          <a:bodyPr/>
          <a:lstStyle/>
          <a:p>
            <a:endParaRPr lang="en-US"/>
          </a:p>
        </p:txBody>
      </p:sp>
      <p:sp>
        <p:nvSpPr>
          <p:cNvPr id="10" name="Text 8"/>
          <p:cNvSpPr/>
          <p:nvPr/>
        </p:nvSpPr>
        <p:spPr>
          <a:xfrm>
            <a:off x="777240" y="3008376"/>
            <a:ext cx="3657600" cy="274320"/>
          </a:xfrm>
          <a:prstGeom prst="rect">
            <a:avLst/>
          </a:prstGeom>
          <a:noFill/>
          <a:ln/>
        </p:spPr>
        <p:txBody>
          <a:bodyPr wrap="square" lIns="0" tIns="0" rIns="0" bIns="0" rtlCol="0" anchor="ctr"/>
          <a:lstStyle/>
          <a:p>
            <a:pPr marL="0" indent="0" algn="l">
              <a:buNone/>
            </a:pPr>
            <a:r>
              <a:rPr lang="en-US" sz="1150" dirty="0">
                <a:solidFill>
                  <a:srgbClr val="E8E0FF"/>
                </a:solidFill>
              </a:rPr>
              <a:t>A completed game, portfolio piece, and certificate</a:t>
            </a:r>
            <a:endParaRPr lang="en-US" sz="1150" dirty="0"/>
          </a:p>
        </p:txBody>
      </p:sp>
      <p:sp>
        <p:nvSpPr>
          <p:cNvPr id="11" name="Shape 9"/>
          <p:cNvSpPr/>
          <p:nvPr/>
        </p:nvSpPr>
        <p:spPr>
          <a:xfrm>
            <a:off x="502920" y="3493008"/>
            <a:ext cx="182880" cy="182880"/>
          </a:xfrm>
          <a:prstGeom prst="ellipse">
            <a:avLst/>
          </a:prstGeom>
          <a:solidFill>
            <a:srgbClr val="39E07A"/>
          </a:solidFill>
          <a:ln w="12700">
            <a:solidFill>
              <a:srgbClr val="39E07A"/>
            </a:solidFill>
            <a:prstDash val="solid"/>
          </a:ln>
        </p:spPr>
        <p:txBody>
          <a:bodyPr/>
          <a:lstStyle/>
          <a:p>
            <a:endParaRPr lang="en-US"/>
          </a:p>
        </p:txBody>
      </p:sp>
      <p:sp>
        <p:nvSpPr>
          <p:cNvPr id="12" name="Text 10"/>
          <p:cNvSpPr/>
          <p:nvPr/>
        </p:nvSpPr>
        <p:spPr>
          <a:xfrm>
            <a:off x="777240" y="3465576"/>
            <a:ext cx="3657600" cy="274320"/>
          </a:xfrm>
          <a:prstGeom prst="rect">
            <a:avLst/>
          </a:prstGeom>
          <a:noFill/>
          <a:ln/>
        </p:spPr>
        <p:txBody>
          <a:bodyPr wrap="square" lIns="0" tIns="0" rIns="0" bIns="0" rtlCol="0" anchor="ctr"/>
          <a:lstStyle/>
          <a:p>
            <a:pPr marL="0" indent="0" algn="l">
              <a:buNone/>
            </a:pPr>
            <a:r>
              <a:rPr lang="en-US" sz="1150" dirty="0">
                <a:solidFill>
                  <a:srgbClr val="E8E0FF"/>
                </a:solidFill>
              </a:rPr>
              <a:t>Project-based learning experience across 5 weeks</a:t>
            </a:r>
            <a:endParaRPr lang="en-US" sz="1150" dirty="0"/>
          </a:p>
        </p:txBody>
      </p:sp>
      <p:sp>
        <p:nvSpPr>
          <p:cNvPr id="13" name="Shape 11"/>
          <p:cNvSpPr/>
          <p:nvPr/>
        </p:nvSpPr>
        <p:spPr>
          <a:xfrm>
            <a:off x="502920" y="3950208"/>
            <a:ext cx="182880" cy="182880"/>
          </a:xfrm>
          <a:prstGeom prst="ellipse">
            <a:avLst/>
          </a:prstGeom>
          <a:solidFill>
            <a:srgbClr val="39E07A"/>
          </a:solidFill>
          <a:ln w="12700">
            <a:solidFill>
              <a:srgbClr val="39E07A"/>
            </a:solidFill>
            <a:prstDash val="solid"/>
          </a:ln>
        </p:spPr>
        <p:txBody>
          <a:bodyPr/>
          <a:lstStyle/>
          <a:p>
            <a:endParaRPr lang="en-US"/>
          </a:p>
        </p:txBody>
      </p:sp>
      <p:sp>
        <p:nvSpPr>
          <p:cNvPr id="14" name="Text 12"/>
          <p:cNvSpPr/>
          <p:nvPr/>
        </p:nvSpPr>
        <p:spPr>
          <a:xfrm>
            <a:off x="777240" y="3922776"/>
            <a:ext cx="3657600" cy="274320"/>
          </a:xfrm>
          <a:prstGeom prst="rect">
            <a:avLst/>
          </a:prstGeom>
          <a:noFill/>
          <a:ln/>
        </p:spPr>
        <p:txBody>
          <a:bodyPr wrap="square" lIns="0" tIns="0" rIns="0" bIns="0" rtlCol="0" anchor="ctr"/>
          <a:lstStyle/>
          <a:p>
            <a:pPr marL="0" indent="0" algn="l">
              <a:buNone/>
            </a:pPr>
            <a:r>
              <a:rPr lang="en-US" sz="1150" dirty="0">
                <a:solidFill>
                  <a:srgbClr val="E8E0FF"/>
                </a:solidFill>
              </a:rPr>
              <a:t>Peer collaboration and community skills</a:t>
            </a:r>
            <a:endParaRPr lang="en-US" sz="1150" dirty="0"/>
          </a:p>
        </p:txBody>
      </p:sp>
      <p:sp>
        <p:nvSpPr>
          <p:cNvPr id="15" name="Shape 13"/>
          <p:cNvSpPr/>
          <p:nvPr/>
        </p:nvSpPr>
        <p:spPr>
          <a:xfrm>
            <a:off x="4754880" y="1627632"/>
            <a:ext cx="3931920" cy="3291840"/>
          </a:xfrm>
          <a:prstGeom prst="roundRect">
            <a:avLst>
              <a:gd name="adj" fmla="val 3333"/>
            </a:avLst>
          </a:prstGeom>
          <a:solidFill>
            <a:srgbClr val="1E1060"/>
          </a:solidFill>
          <a:ln w="1524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16" name="Text 14"/>
          <p:cNvSpPr/>
          <p:nvPr/>
        </p:nvSpPr>
        <p:spPr>
          <a:xfrm>
            <a:off x="4937760" y="1773936"/>
            <a:ext cx="3566160" cy="320040"/>
          </a:xfrm>
          <a:prstGeom prst="rect">
            <a:avLst/>
          </a:prstGeom>
          <a:noFill/>
          <a:ln/>
        </p:spPr>
        <p:txBody>
          <a:bodyPr wrap="square" lIns="0" tIns="0" rIns="0" bIns="0" rtlCol="0" anchor="ctr"/>
          <a:lstStyle/>
          <a:p>
            <a:pPr marL="0" indent="0" algn="l">
              <a:buNone/>
            </a:pPr>
            <a:r>
              <a:rPr lang="en-US" sz="1300" b="1" dirty="0">
                <a:solidFill>
                  <a:srgbClr val="39E07A"/>
                </a:solidFill>
              </a:rPr>
              <a:t>Safeguarding and Compliance</a:t>
            </a:r>
            <a:endParaRPr lang="en-US" sz="1300" dirty="0"/>
          </a:p>
        </p:txBody>
      </p:sp>
      <p:sp>
        <p:nvSpPr>
          <p:cNvPr id="17" name="Text 15"/>
          <p:cNvSpPr/>
          <p:nvPr/>
        </p:nvSpPr>
        <p:spPr>
          <a:xfrm>
            <a:off x="4937760" y="2212848"/>
            <a:ext cx="3566160" cy="347472"/>
          </a:xfrm>
          <a:prstGeom prst="rect">
            <a:avLst/>
          </a:prstGeom>
          <a:noFill/>
          <a:ln/>
        </p:spPr>
        <p:txBody>
          <a:bodyPr wrap="square" lIns="0" tIns="0" rIns="0" bIns="0" rtlCol="0" anchor="t"/>
          <a:lstStyle/>
          <a:p>
            <a:pPr marL="0" indent="0" algn="l">
              <a:buNone/>
            </a:pPr>
            <a:r>
              <a:rPr lang="en-US" sz="1050" dirty="0">
                <a:solidFill>
                  <a:srgbClr val="FFFFFF"/>
                </a:solidFill>
              </a:rPr>
              <a:t>✓  Parental consent form required for every participant</a:t>
            </a:r>
            <a:endParaRPr lang="en-US" sz="1050" dirty="0"/>
          </a:p>
        </p:txBody>
      </p:sp>
      <p:sp>
        <p:nvSpPr>
          <p:cNvPr id="18" name="Text 16"/>
          <p:cNvSpPr/>
          <p:nvPr/>
        </p:nvSpPr>
        <p:spPr>
          <a:xfrm>
            <a:off x="4937760" y="2651760"/>
            <a:ext cx="3566160" cy="347472"/>
          </a:xfrm>
          <a:prstGeom prst="rect">
            <a:avLst/>
          </a:prstGeom>
          <a:noFill/>
          <a:ln/>
        </p:spPr>
        <p:txBody>
          <a:bodyPr wrap="square" lIns="0" tIns="0" rIns="0" bIns="0" rtlCol="0" anchor="t"/>
          <a:lstStyle/>
          <a:p>
            <a:pPr marL="0" indent="0" algn="l">
              <a:buNone/>
            </a:pPr>
            <a:r>
              <a:rPr lang="en-US" sz="1050" dirty="0">
                <a:solidFill>
                  <a:srgbClr val="FFFFFF"/>
                </a:solidFill>
              </a:rPr>
              <a:t>✓  Published safeguarding policy with named DSL</a:t>
            </a:r>
            <a:endParaRPr lang="en-US" sz="1050" dirty="0"/>
          </a:p>
        </p:txBody>
      </p:sp>
      <p:sp>
        <p:nvSpPr>
          <p:cNvPr id="19" name="Text 17"/>
          <p:cNvSpPr/>
          <p:nvPr/>
        </p:nvSpPr>
        <p:spPr>
          <a:xfrm>
            <a:off x="4937760" y="3090672"/>
            <a:ext cx="3566160" cy="347472"/>
          </a:xfrm>
          <a:prstGeom prst="rect">
            <a:avLst/>
          </a:prstGeom>
          <a:noFill/>
          <a:ln/>
        </p:spPr>
        <p:txBody>
          <a:bodyPr wrap="square" lIns="0" tIns="0" rIns="0" bIns="0" rtlCol="0" anchor="t"/>
          <a:lstStyle/>
          <a:p>
            <a:pPr marL="0" indent="0" algn="l">
              <a:buNone/>
            </a:pPr>
            <a:r>
              <a:rPr lang="en-US" sz="1050" dirty="0">
                <a:solidFill>
                  <a:srgbClr val="FFFFFF"/>
                </a:solidFill>
              </a:rPr>
              <a:t>✓  Designated Safeguarding Lead: Kevin Awodarow</a:t>
            </a:r>
            <a:endParaRPr lang="en-US" sz="1050" dirty="0"/>
          </a:p>
        </p:txBody>
      </p:sp>
      <p:sp>
        <p:nvSpPr>
          <p:cNvPr id="21" name="Text 19"/>
          <p:cNvSpPr/>
          <p:nvPr/>
        </p:nvSpPr>
        <p:spPr>
          <a:xfrm>
            <a:off x="4937760" y="3968496"/>
            <a:ext cx="3566160" cy="347472"/>
          </a:xfrm>
          <a:prstGeom prst="rect">
            <a:avLst/>
          </a:prstGeom>
          <a:noFill/>
          <a:ln/>
        </p:spPr>
        <p:txBody>
          <a:bodyPr wrap="square" lIns="0" tIns="0" rIns="0" bIns="0" rtlCol="0" anchor="t"/>
          <a:lstStyle/>
          <a:p>
            <a:pPr marL="0" indent="0" algn="l">
              <a:buNone/>
            </a:pPr>
            <a:r>
              <a:rPr lang="en-US" sz="1050" dirty="0">
                <a:solidFill>
                  <a:srgbClr val="9B8FCF"/>
                </a:solidFill>
              </a:rPr>
              <a:t>✓  100% virtual, no unsupervised in-person contact</a:t>
            </a:r>
            <a:endParaRPr lang="en-US" sz="1050" dirty="0"/>
          </a:p>
        </p:txBody>
      </p:sp>
      <p:sp>
        <p:nvSpPr>
          <p:cNvPr id="22" name="Text 20"/>
          <p:cNvSpPr/>
          <p:nvPr/>
        </p:nvSpPr>
        <p:spPr>
          <a:xfrm>
            <a:off x="4937760" y="4407408"/>
            <a:ext cx="3566160" cy="347472"/>
          </a:xfrm>
          <a:prstGeom prst="rect">
            <a:avLst/>
          </a:prstGeom>
          <a:noFill/>
          <a:ln/>
        </p:spPr>
        <p:txBody>
          <a:bodyPr wrap="square" lIns="0" tIns="0" rIns="0" bIns="0" rtlCol="0" anchor="t"/>
          <a:lstStyle/>
          <a:p>
            <a:pPr marL="0" indent="0" algn="l">
              <a:buNone/>
            </a:pPr>
            <a:r>
              <a:rPr lang="en-US" sz="1050" dirty="0">
                <a:solidFill>
                  <a:srgbClr val="9B8FCF"/>
                </a:solidFill>
              </a:rPr>
              <a:t>✓  Private group environment, no public chat</a:t>
            </a:r>
            <a:endParaRPr lang="en-US" sz="1050" dirty="0"/>
          </a:p>
        </p:txBody>
      </p:sp>
      <p:sp>
        <p:nvSpPr>
          <p:cNvPr id="23" name="Text 21"/>
          <p:cNvSpPr/>
          <p:nvPr/>
        </p:nvSpPr>
        <p:spPr>
          <a:xfrm>
            <a:off x="502920" y="4800600"/>
            <a:ext cx="8229600" cy="201168"/>
          </a:xfrm>
          <a:prstGeom prst="rect">
            <a:avLst/>
          </a:prstGeom>
          <a:noFill/>
          <a:ln/>
        </p:spPr>
        <p:txBody>
          <a:bodyPr wrap="square" lIns="0" tIns="0" rIns="0" bIns="0" rtlCol="0" anchor="ctr"/>
          <a:lstStyle/>
          <a:p>
            <a:pPr marL="0" indent="0" algn="l">
              <a:buNone/>
            </a:pPr>
            <a:r>
              <a:rPr lang="en-US" sz="850" i="1" dirty="0">
                <a:solidFill>
                  <a:srgbClr val="9B8FCF"/>
                </a:solidFill>
              </a:rPr>
              <a:t>All safeguarding documentation available on request.</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0730"/>
        </a:solidFill>
        <a:effectLst/>
      </p:bgPr>
    </p:bg>
    <p:spTree>
      <p:nvGrpSpPr>
        <p:cNvPr id="1" name=""/>
        <p:cNvGrpSpPr/>
        <p:nvPr/>
      </p:nvGrpSpPr>
      <p:grpSpPr>
        <a:xfrm>
          <a:off x="0" y="0"/>
          <a:ext cx="0" cy="0"/>
          <a:chOff x="0" y="0"/>
          <a:chExt cx="0" cy="0"/>
        </a:xfrm>
      </p:grpSpPr>
      <p:sp>
        <p:nvSpPr>
          <p:cNvPr id="2" name="Text 0"/>
          <p:cNvSpPr/>
          <p:nvPr/>
        </p:nvSpPr>
        <p:spPr>
          <a:xfrm>
            <a:off x="502920" y="347472"/>
            <a:ext cx="64008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FREEDOM POINTS SYSTEM</a:t>
            </a:r>
            <a:endParaRPr lang="en-US" sz="800" dirty="0"/>
          </a:p>
        </p:txBody>
      </p:sp>
      <p:sp>
        <p:nvSpPr>
          <p:cNvPr id="3" name="Text 1"/>
          <p:cNvSpPr/>
          <p:nvPr/>
        </p:nvSpPr>
        <p:spPr>
          <a:xfrm>
            <a:off x="502920" y="658368"/>
            <a:ext cx="8229600" cy="530352"/>
          </a:xfrm>
          <a:prstGeom prst="rect">
            <a:avLst/>
          </a:prstGeom>
          <a:noFill/>
          <a:ln/>
        </p:spPr>
        <p:txBody>
          <a:bodyPr wrap="square" lIns="0" tIns="0" rIns="0" bIns="0" rtlCol="0" anchor="ctr"/>
          <a:lstStyle/>
          <a:p>
            <a:pPr marL="0" indent="0" algn="l">
              <a:buNone/>
            </a:pPr>
            <a:r>
              <a:rPr lang="en-US" sz="3400" b="1" dirty="0">
                <a:solidFill>
                  <a:srgbClr val="FFFFFF"/>
                </a:solidFill>
              </a:rPr>
              <a:t>How young people are rewarded</a:t>
            </a:r>
            <a:endParaRPr lang="en-US" sz="3400" dirty="0"/>
          </a:p>
        </p:txBody>
      </p:sp>
      <p:sp>
        <p:nvSpPr>
          <p:cNvPr id="4" name="Shape 2"/>
          <p:cNvSpPr/>
          <p:nvPr/>
        </p:nvSpPr>
        <p:spPr>
          <a:xfrm>
            <a:off x="457200" y="1371600"/>
            <a:ext cx="2697480" cy="3246120"/>
          </a:xfrm>
          <a:prstGeom prst="roundRect">
            <a:avLst>
              <a:gd name="adj" fmla="val 4068"/>
            </a:avLst>
          </a:prstGeom>
          <a:solidFill>
            <a:srgbClr val="160D52"/>
          </a:solidFill>
          <a:ln w="1905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5" name="Shape 3"/>
          <p:cNvSpPr/>
          <p:nvPr/>
        </p:nvSpPr>
        <p:spPr>
          <a:xfrm>
            <a:off x="566928" y="1481328"/>
            <a:ext cx="2478024" cy="658368"/>
          </a:xfrm>
          <a:prstGeom prst="roundRect">
            <a:avLst>
              <a:gd name="adj" fmla="val 11111"/>
            </a:avLst>
          </a:prstGeom>
          <a:solidFill>
            <a:srgbClr val="39E07A"/>
          </a:solidFill>
          <a:ln w="12700">
            <a:solidFill>
              <a:srgbClr val="000000"/>
            </a:solidFill>
            <a:prstDash val="solid"/>
          </a:ln>
        </p:spPr>
        <p:txBody>
          <a:bodyPr/>
          <a:lstStyle/>
          <a:p>
            <a:endParaRPr lang="en-US"/>
          </a:p>
        </p:txBody>
      </p:sp>
      <p:sp>
        <p:nvSpPr>
          <p:cNvPr id="6" name="Text 4"/>
          <p:cNvSpPr/>
          <p:nvPr/>
        </p:nvSpPr>
        <p:spPr>
          <a:xfrm>
            <a:off x="566928" y="1481328"/>
            <a:ext cx="2478024" cy="402336"/>
          </a:xfrm>
          <a:prstGeom prst="rect">
            <a:avLst/>
          </a:prstGeom>
          <a:noFill/>
          <a:ln/>
        </p:spPr>
        <p:txBody>
          <a:bodyPr wrap="square" lIns="0" tIns="0" rIns="0" bIns="0" rtlCol="0" anchor="ctr"/>
          <a:lstStyle/>
          <a:p>
            <a:pPr marL="0" indent="0" algn="ctr">
              <a:buNone/>
            </a:pPr>
            <a:r>
              <a:rPr lang="en-US" sz="1700" b="1" dirty="0">
                <a:solidFill>
                  <a:srgbClr val="0D0730"/>
                </a:solidFill>
              </a:rPr>
              <a:t>BUILD</a:t>
            </a:r>
            <a:endParaRPr lang="en-US" sz="1700" dirty="0"/>
          </a:p>
        </p:txBody>
      </p:sp>
      <p:sp>
        <p:nvSpPr>
          <p:cNvPr id="7" name="Text 5"/>
          <p:cNvSpPr/>
          <p:nvPr/>
        </p:nvSpPr>
        <p:spPr>
          <a:xfrm>
            <a:off x="566928" y="1856232"/>
            <a:ext cx="2478024" cy="219456"/>
          </a:xfrm>
          <a:prstGeom prst="rect">
            <a:avLst/>
          </a:prstGeom>
          <a:noFill/>
          <a:ln/>
        </p:spPr>
        <p:txBody>
          <a:bodyPr wrap="square" lIns="0" tIns="0" rIns="0" bIns="0" rtlCol="0" anchor="ctr"/>
          <a:lstStyle/>
          <a:p>
            <a:pPr marL="0" indent="0" algn="ctr">
              <a:buNone/>
            </a:pPr>
            <a:r>
              <a:rPr lang="en-US" sz="950" dirty="0">
                <a:solidFill>
                  <a:srgbClr val="0D3320"/>
                </a:solidFill>
              </a:rPr>
              <a:t>What You Create</a:t>
            </a:r>
            <a:endParaRPr lang="en-US" sz="950" dirty="0"/>
          </a:p>
        </p:txBody>
      </p:sp>
      <p:sp>
        <p:nvSpPr>
          <p:cNvPr id="8" name="Text 6"/>
          <p:cNvSpPr/>
          <p:nvPr/>
        </p:nvSpPr>
        <p:spPr>
          <a:xfrm>
            <a:off x="640080" y="22860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Weekly build submission: 40 FP</a:t>
            </a:r>
            <a:endParaRPr lang="en-US" sz="1050" dirty="0"/>
          </a:p>
        </p:txBody>
      </p:sp>
      <p:sp>
        <p:nvSpPr>
          <p:cNvPr id="9" name="Text 7"/>
          <p:cNvSpPr/>
          <p:nvPr/>
        </p:nvSpPr>
        <p:spPr>
          <a:xfrm>
            <a:off x="640080" y="27432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Final game submission: 80 FP</a:t>
            </a:r>
            <a:endParaRPr lang="en-US" sz="1050" dirty="0"/>
          </a:p>
        </p:txBody>
      </p:sp>
      <p:sp>
        <p:nvSpPr>
          <p:cNvPr id="10" name="Text 8"/>
          <p:cNvSpPr/>
          <p:nvPr/>
        </p:nvSpPr>
        <p:spPr>
          <a:xfrm>
            <a:off x="640080" y="32004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Craft Bonus (progress): +20 FP</a:t>
            </a:r>
            <a:endParaRPr lang="en-US" sz="1050" dirty="0"/>
          </a:p>
        </p:txBody>
      </p:sp>
      <p:sp>
        <p:nvSpPr>
          <p:cNvPr id="11" name="Text 9"/>
          <p:cNvSpPr/>
          <p:nvPr/>
        </p:nvSpPr>
        <p:spPr>
          <a:xfrm>
            <a:off x="640080" y="36576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Masterwork Bonus (exceptional): +40 FP</a:t>
            </a:r>
            <a:endParaRPr lang="en-US" sz="1050" dirty="0"/>
          </a:p>
        </p:txBody>
      </p:sp>
      <p:sp>
        <p:nvSpPr>
          <p:cNvPr id="12" name="Shape 10"/>
          <p:cNvSpPr/>
          <p:nvPr/>
        </p:nvSpPr>
        <p:spPr>
          <a:xfrm>
            <a:off x="3310128" y="1371600"/>
            <a:ext cx="2697480" cy="3246120"/>
          </a:xfrm>
          <a:prstGeom prst="roundRect">
            <a:avLst>
              <a:gd name="adj" fmla="val 4068"/>
            </a:avLst>
          </a:prstGeom>
          <a:solidFill>
            <a:srgbClr val="1E1060"/>
          </a:solidFill>
          <a:ln w="635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13" name="Shape 11"/>
          <p:cNvSpPr/>
          <p:nvPr/>
        </p:nvSpPr>
        <p:spPr>
          <a:xfrm>
            <a:off x="3419856" y="1481328"/>
            <a:ext cx="2478024" cy="658368"/>
          </a:xfrm>
          <a:prstGeom prst="roundRect">
            <a:avLst>
              <a:gd name="adj" fmla="val 11111"/>
            </a:avLst>
          </a:prstGeom>
          <a:solidFill>
            <a:srgbClr val="2A1878"/>
          </a:solidFill>
          <a:ln w="12700">
            <a:solidFill>
              <a:srgbClr val="000000"/>
            </a:solidFill>
            <a:prstDash val="solid"/>
          </a:ln>
        </p:spPr>
        <p:txBody>
          <a:bodyPr/>
          <a:lstStyle/>
          <a:p>
            <a:endParaRPr lang="en-US"/>
          </a:p>
        </p:txBody>
      </p:sp>
      <p:sp>
        <p:nvSpPr>
          <p:cNvPr id="14" name="Text 12"/>
          <p:cNvSpPr/>
          <p:nvPr/>
        </p:nvSpPr>
        <p:spPr>
          <a:xfrm>
            <a:off x="3419856" y="1481328"/>
            <a:ext cx="2478024" cy="402336"/>
          </a:xfrm>
          <a:prstGeom prst="rect">
            <a:avLst/>
          </a:prstGeom>
          <a:noFill/>
          <a:ln/>
        </p:spPr>
        <p:txBody>
          <a:bodyPr wrap="square" lIns="0" tIns="0" rIns="0" bIns="0" rtlCol="0" anchor="ctr"/>
          <a:lstStyle/>
          <a:p>
            <a:pPr marL="0" indent="0" algn="ctr">
              <a:buNone/>
            </a:pPr>
            <a:r>
              <a:rPr lang="en-US" sz="1700" b="1" dirty="0">
                <a:solidFill>
                  <a:srgbClr val="39E07A"/>
                </a:solidFill>
              </a:rPr>
              <a:t>GROW</a:t>
            </a:r>
            <a:endParaRPr lang="en-US" sz="1700" dirty="0"/>
          </a:p>
        </p:txBody>
      </p:sp>
      <p:sp>
        <p:nvSpPr>
          <p:cNvPr id="15" name="Text 13"/>
          <p:cNvSpPr/>
          <p:nvPr/>
        </p:nvSpPr>
        <p:spPr>
          <a:xfrm>
            <a:off x="3419856" y="1856232"/>
            <a:ext cx="2478024" cy="219456"/>
          </a:xfrm>
          <a:prstGeom prst="rect">
            <a:avLst/>
          </a:prstGeom>
          <a:noFill/>
          <a:ln/>
        </p:spPr>
        <p:txBody>
          <a:bodyPr wrap="square" lIns="0" tIns="0" rIns="0" bIns="0" rtlCol="0" anchor="ctr"/>
          <a:lstStyle/>
          <a:p>
            <a:pPr marL="0" indent="0" algn="ctr">
              <a:buNone/>
            </a:pPr>
            <a:r>
              <a:rPr lang="en-US" sz="950" dirty="0">
                <a:solidFill>
                  <a:srgbClr val="9B8FCF"/>
                </a:solidFill>
              </a:rPr>
              <a:t>How You Develop</a:t>
            </a:r>
            <a:endParaRPr lang="en-US" sz="950" dirty="0"/>
          </a:p>
        </p:txBody>
      </p:sp>
      <p:sp>
        <p:nvSpPr>
          <p:cNvPr id="16" name="Text 14"/>
          <p:cNvSpPr/>
          <p:nvPr/>
        </p:nvSpPr>
        <p:spPr>
          <a:xfrm>
            <a:off x="3493008" y="22860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Weekly AI build challenge: 30 FP</a:t>
            </a:r>
            <a:endParaRPr lang="en-US" sz="1050" dirty="0"/>
          </a:p>
        </p:txBody>
      </p:sp>
      <p:sp>
        <p:nvSpPr>
          <p:cNvPr id="17" name="Text 15"/>
          <p:cNvSpPr/>
          <p:nvPr/>
        </p:nvSpPr>
        <p:spPr>
          <a:xfrm>
            <a:off x="3493008" y="27432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Attend a drop-in session: 20 FP</a:t>
            </a:r>
            <a:endParaRPr lang="en-US" sz="1050" dirty="0"/>
          </a:p>
        </p:txBody>
      </p:sp>
      <p:sp>
        <p:nvSpPr>
          <p:cNvPr id="18" name="Text 16"/>
          <p:cNvSpPr/>
          <p:nvPr/>
        </p:nvSpPr>
        <p:spPr>
          <a:xfrm>
            <a:off x="3493008" y="32004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Drop-In Spotlight award: +15 FP</a:t>
            </a:r>
            <a:endParaRPr lang="en-US" sz="1050" dirty="0"/>
          </a:p>
        </p:txBody>
      </p:sp>
      <p:sp>
        <p:nvSpPr>
          <p:cNvPr id="19" name="Text 17"/>
          <p:cNvSpPr/>
          <p:nvPr/>
        </p:nvSpPr>
        <p:spPr>
          <a:xfrm>
            <a:off x="3493008" y="36576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Complete all 5 weeks: bonus FP</a:t>
            </a:r>
            <a:endParaRPr lang="en-US" sz="1050" dirty="0"/>
          </a:p>
        </p:txBody>
      </p:sp>
      <p:sp>
        <p:nvSpPr>
          <p:cNvPr id="20" name="Shape 18"/>
          <p:cNvSpPr/>
          <p:nvPr/>
        </p:nvSpPr>
        <p:spPr>
          <a:xfrm>
            <a:off x="6163056" y="1371600"/>
            <a:ext cx="2697480" cy="3246120"/>
          </a:xfrm>
          <a:prstGeom prst="roundRect">
            <a:avLst>
              <a:gd name="adj" fmla="val 4068"/>
            </a:avLst>
          </a:prstGeom>
          <a:solidFill>
            <a:srgbClr val="1E1060"/>
          </a:solidFill>
          <a:ln w="635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21" name="Shape 19"/>
          <p:cNvSpPr/>
          <p:nvPr/>
        </p:nvSpPr>
        <p:spPr>
          <a:xfrm>
            <a:off x="6272784" y="1481328"/>
            <a:ext cx="2478024" cy="658368"/>
          </a:xfrm>
          <a:prstGeom prst="roundRect">
            <a:avLst>
              <a:gd name="adj" fmla="val 11111"/>
            </a:avLst>
          </a:prstGeom>
          <a:solidFill>
            <a:srgbClr val="2A1878"/>
          </a:solidFill>
          <a:ln w="12700">
            <a:solidFill>
              <a:srgbClr val="000000"/>
            </a:solidFill>
            <a:prstDash val="solid"/>
          </a:ln>
        </p:spPr>
        <p:txBody>
          <a:bodyPr/>
          <a:lstStyle/>
          <a:p>
            <a:endParaRPr lang="en-US"/>
          </a:p>
        </p:txBody>
      </p:sp>
      <p:sp>
        <p:nvSpPr>
          <p:cNvPr id="22" name="Text 20"/>
          <p:cNvSpPr/>
          <p:nvPr/>
        </p:nvSpPr>
        <p:spPr>
          <a:xfrm>
            <a:off x="6272784" y="1481328"/>
            <a:ext cx="2478024" cy="402336"/>
          </a:xfrm>
          <a:prstGeom prst="rect">
            <a:avLst/>
          </a:prstGeom>
          <a:noFill/>
          <a:ln/>
        </p:spPr>
        <p:txBody>
          <a:bodyPr wrap="square" lIns="0" tIns="0" rIns="0" bIns="0" rtlCol="0" anchor="ctr"/>
          <a:lstStyle/>
          <a:p>
            <a:pPr marL="0" indent="0" algn="ctr">
              <a:buNone/>
            </a:pPr>
            <a:r>
              <a:rPr lang="en-US" sz="1700" b="1" dirty="0">
                <a:solidFill>
                  <a:srgbClr val="39E07A"/>
                </a:solidFill>
              </a:rPr>
              <a:t>CONTRIBUTE</a:t>
            </a:r>
            <a:endParaRPr lang="en-US" sz="1700" dirty="0"/>
          </a:p>
        </p:txBody>
      </p:sp>
      <p:sp>
        <p:nvSpPr>
          <p:cNvPr id="23" name="Text 21"/>
          <p:cNvSpPr/>
          <p:nvPr/>
        </p:nvSpPr>
        <p:spPr>
          <a:xfrm>
            <a:off x="6272784" y="1856232"/>
            <a:ext cx="2478024" cy="219456"/>
          </a:xfrm>
          <a:prstGeom prst="rect">
            <a:avLst/>
          </a:prstGeom>
          <a:noFill/>
          <a:ln/>
        </p:spPr>
        <p:txBody>
          <a:bodyPr wrap="square" lIns="0" tIns="0" rIns="0" bIns="0" rtlCol="0" anchor="ctr"/>
          <a:lstStyle/>
          <a:p>
            <a:pPr marL="0" indent="0" algn="ctr">
              <a:buNone/>
            </a:pPr>
            <a:r>
              <a:rPr lang="en-US" sz="950" dirty="0">
                <a:solidFill>
                  <a:srgbClr val="9B8FCF"/>
                </a:solidFill>
              </a:rPr>
              <a:t>How You Show Up</a:t>
            </a:r>
            <a:endParaRPr lang="en-US" sz="950" dirty="0"/>
          </a:p>
        </p:txBody>
      </p:sp>
      <p:sp>
        <p:nvSpPr>
          <p:cNvPr id="24" name="Text 22"/>
          <p:cNvSpPr/>
          <p:nvPr/>
        </p:nvSpPr>
        <p:spPr>
          <a:xfrm>
            <a:off x="6345936" y="22860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Peer review (Builder's Gift): 25 FP</a:t>
            </a:r>
            <a:endParaRPr lang="en-US" sz="1050" dirty="0"/>
          </a:p>
        </p:txBody>
      </p:sp>
      <p:sp>
        <p:nvSpPr>
          <p:cNvPr id="25" name="Text 23"/>
          <p:cNvSpPr/>
          <p:nvPr/>
        </p:nvSpPr>
        <p:spPr>
          <a:xfrm>
            <a:off x="6345936" y="27432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Apply peer feedback: 10 FP</a:t>
            </a:r>
            <a:endParaRPr lang="en-US" sz="1050" dirty="0"/>
          </a:p>
        </p:txBody>
      </p:sp>
      <p:sp>
        <p:nvSpPr>
          <p:cNvPr id="26" name="Text 24"/>
          <p:cNvSpPr/>
          <p:nvPr/>
        </p:nvSpPr>
        <p:spPr>
          <a:xfrm>
            <a:off x="6345936" y="32004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Refer a friend (max 5): 10 FP each</a:t>
            </a:r>
            <a:endParaRPr lang="en-US" sz="1050" dirty="0"/>
          </a:p>
        </p:txBody>
      </p:sp>
      <p:sp>
        <p:nvSpPr>
          <p:cNvPr id="27" name="Text 25"/>
          <p:cNvSpPr/>
          <p:nvPr/>
        </p:nvSpPr>
        <p:spPr>
          <a:xfrm>
            <a:off x="6345936" y="3657600"/>
            <a:ext cx="2331720" cy="365760"/>
          </a:xfrm>
          <a:prstGeom prst="rect">
            <a:avLst/>
          </a:prstGeom>
          <a:noFill/>
          <a:ln/>
        </p:spPr>
        <p:txBody>
          <a:bodyPr wrap="square" lIns="0" tIns="0" rIns="0" bIns="0" rtlCol="0" anchor="t"/>
          <a:lstStyle/>
          <a:p>
            <a:pPr marL="0" indent="0" algn="l">
              <a:buNone/>
            </a:pPr>
            <a:r>
              <a:rPr lang="en-US" sz="1050" dirty="0">
                <a:solidFill>
                  <a:srgbClr val="E8E0FF"/>
                </a:solidFill>
              </a:rPr>
              <a:t>Community support: bonus FP</a:t>
            </a:r>
            <a:endParaRPr lang="en-US" sz="1050" dirty="0"/>
          </a:p>
        </p:txBody>
      </p:sp>
      <p:sp>
        <p:nvSpPr>
          <p:cNvPr id="28" name="Shape 26"/>
          <p:cNvSpPr/>
          <p:nvPr/>
        </p:nvSpPr>
        <p:spPr>
          <a:xfrm>
            <a:off x="457200" y="4736592"/>
            <a:ext cx="8229600" cy="292608"/>
          </a:xfrm>
          <a:prstGeom prst="roundRect">
            <a:avLst>
              <a:gd name="adj" fmla="val 18750"/>
            </a:avLst>
          </a:prstGeom>
          <a:solidFill>
            <a:srgbClr val="39E07A"/>
          </a:solidFill>
          <a:ln w="12700">
            <a:solidFill>
              <a:srgbClr val="39E07A"/>
            </a:solidFill>
            <a:prstDash val="solid"/>
          </a:ln>
        </p:spPr>
        <p:txBody>
          <a:bodyPr/>
          <a:lstStyle/>
          <a:p>
            <a:endParaRPr lang="en-US"/>
          </a:p>
        </p:txBody>
      </p:sp>
      <p:sp>
        <p:nvSpPr>
          <p:cNvPr id="29" name="Text 27"/>
          <p:cNvSpPr/>
          <p:nvPr/>
        </p:nvSpPr>
        <p:spPr>
          <a:xfrm>
            <a:off x="457200" y="4745736"/>
            <a:ext cx="8229600" cy="274320"/>
          </a:xfrm>
          <a:prstGeom prst="rect">
            <a:avLst/>
          </a:prstGeom>
          <a:noFill/>
          <a:ln/>
        </p:spPr>
        <p:txBody>
          <a:bodyPr wrap="square" lIns="0" tIns="0" rIns="0" bIns="0" rtlCol="0" anchor="ctr"/>
          <a:lstStyle/>
          <a:p>
            <a:pPr marL="0" indent="0" algn="ctr">
              <a:buNone/>
            </a:pPr>
            <a:r>
              <a:rPr lang="en-US" sz="1050" b="1" dirty="0">
                <a:solidFill>
                  <a:srgbClr val="0D0730"/>
                </a:solidFill>
              </a:rPr>
              <a:t>Builder's Guarantee: Reach 280 Freedom Points and earn 250 Robux, guaranteed, regardless of leaderboard position</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0730"/>
        </a:solidFill>
        <a:effectLst/>
      </p:bgPr>
    </p:bg>
    <p:spTree>
      <p:nvGrpSpPr>
        <p:cNvPr id="1" name=""/>
        <p:cNvGrpSpPr/>
        <p:nvPr/>
      </p:nvGrpSpPr>
      <p:grpSpPr>
        <a:xfrm>
          <a:off x="0" y="0"/>
          <a:ext cx="0" cy="0"/>
          <a:chOff x="0" y="0"/>
          <a:chExt cx="0" cy="0"/>
        </a:xfrm>
      </p:grpSpPr>
      <p:sp>
        <p:nvSpPr>
          <p:cNvPr id="2" name="Text 0"/>
          <p:cNvSpPr/>
          <p:nvPr/>
        </p:nvSpPr>
        <p:spPr>
          <a:xfrm>
            <a:off x="502920" y="347472"/>
            <a:ext cx="64008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SCHOOL PARTNERSHIP</a:t>
            </a:r>
            <a:endParaRPr lang="en-US" sz="800" dirty="0"/>
          </a:p>
        </p:txBody>
      </p:sp>
      <p:sp>
        <p:nvSpPr>
          <p:cNvPr id="3" name="Text 1"/>
          <p:cNvSpPr/>
          <p:nvPr/>
        </p:nvSpPr>
        <p:spPr>
          <a:xfrm>
            <a:off x="502920" y="658368"/>
            <a:ext cx="8229600" cy="530352"/>
          </a:xfrm>
          <a:prstGeom prst="rect">
            <a:avLst/>
          </a:prstGeom>
          <a:noFill/>
          <a:ln/>
        </p:spPr>
        <p:txBody>
          <a:bodyPr wrap="square" lIns="0" tIns="0" rIns="0" bIns="0" rtlCol="0" anchor="ctr"/>
          <a:lstStyle/>
          <a:p>
            <a:pPr marL="0" indent="0" algn="l">
              <a:buNone/>
            </a:pPr>
            <a:r>
              <a:rPr lang="en-US" sz="3400" b="1" dirty="0">
                <a:solidFill>
                  <a:srgbClr val="FFFFFF"/>
                </a:solidFill>
              </a:rPr>
              <a:t>How your school can get involved</a:t>
            </a:r>
            <a:endParaRPr lang="en-US" sz="3400" dirty="0"/>
          </a:p>
        </p:txBody>
      </p:sp>
      <p:sp>
        <p:nvSpPr>
          <p:cNvPr id="4" name="Shape 2"/>
          <p:cNvSpPr/>
          <p:nvPr/>
        </p:nvSpPr>
        <p:spPr>
          <a:xfrm>
            <a:off x="457200" y="1389888"/>
            <a:ext cx="4005072" cy="3090672"/>
          </a:xfrm>
          <a:prstGeom prst="roundRect">
            <a:avLst>
              <a:gd name="adj" fmla="val 3550"/>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5" name="Text 3"/>
          <p:cNvSpPr/>
          <p:nvPr/>
        </p:nvSpPr>
        <p:spPr>
          <a:xfrm>
            <a:off x="640080" y="1536192"/>
            <a:ext cx="3639312" cy="310896"/>
          </a:xfrm>
          <a:prstGeom prst="rect">
            <a:avLst/>
          </a:prstGeom>
          <a:noFill/>
          <a:ln/>
        </p:spPr>
        <p:txBody>
          <a:bodyPr wrap="square" lIns="0" tIns="0" rIns="0" bIns="0" rtlCol="0" anchor="ctr"/>
          <a:lstStyle/>
          <a:p>
            <a:pPr marL="0" indent="0" algn="l">
              <a:buNone/>
            </a:pPr>
            <a:r>
              <a:rPr lang="en-US" sz="1400" b="1" dirty="0">
                <a:solidFill>
                  <a:srgbClr val="39E07A"/>
                </a:solidFill>
              </a:rPr>
              <a:t>What we ask of you</a:t>
            </a:r>
            <a:endParaRPr lang="en-US" sz="1400" dirty="0"/>
          </a:p>
        </p:txBody>
      </p:sp>
      <p:sp>
        <p:nvSpPr>
          <p:cNvPr id="6" name="Shape 4"/>
          <p:cNvSpPr/>
          <p:nvPr/>
        </p:nvSpPr>
        <p:spPr>
          <a:xfrm>
            <a:off x="640080" y="2011680"/>
            <a:ext cx="182880" cy="182880"/>
          </a:xfrm>
          <a:prstGeom prst="ellipse">
            <a:avLst/>
          </a:prstGeom>
          <a:solidFill>
            <a:srgbClr val="39E07A"/>
          </a:solidFill>
          <a:ln w="12700">
            <a:solidFill>
              <a:srgbClr val="39E07A"/>
            </a:solidFill>
            <a:prstDash val="solid"/>
          </a:ln>
        </p:spPr>
        <p:txBody>
          <a:bodyPr/>
          <a:lstStyle/>
          <a:p>
            <a:endParaRPr lang="en-US"/>
          </a:p>
        </p:txBody>
      </p:sp>
      <p:sp>
        <p:nvSpPr>
          <p:cNvPr id="7" name="Text 5"/>
          <p:cNvSpPr/>
          <p:nvPr/>
        </p:nvSpPr>
        <p:spPr>
          <a:xfrm>
            <a:off x="932688" y="1984248"/>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Share Freedom Writers with students and parents via newsletter, assembly, or parent group</a:t>
            </a:r>
            <a:endParaRPr lang="en-US" sz="1100" dirty="0"/>
          </a:p>
        </p:txBody>
      </p:sp>
      <p:sp>
        <p:nvSpPr>
          <p:cNvPr id="8" name="Shape 6"/>
          <p:cNvSpPr/>
          <p:nvPr/>
        </p:nvSpPr>
        <p:spPr>
          <a:xfrm>
            <a:off x="640080" y="2578608"/>
            <a:ext cx="182880" cy="182880"/>
          </a:xfrm>
          <a:prstGeom prst="ellipse">
            <a:avLst/>
          </a:prstGeom>
          <a:solidFill>
            <a:srgbClr val="39E07A"/>
          </a:solidFill>
          <a:ln w="12700">
            <a:solidFill>
              <a:srgbClr val="39E07A"/>
            </a:solidFill>
            <a:prstDash val="solid"/>
          </a:ln>
        </p:spPr>
        <p:txBody>
          <a:bodyPr/>
          <a:lstStyle/>
          <a:p>
            <a:endParaRPr lang="en-US"/>
          </a:p>
        </p:txBody>
      </p:sp>
      <p:sp>
        <p:nvSpPr>
          <p:cNvPr id="9" name="Text 7"/>
          <p:cNvSpPr/>
          <p:nvPr/>
        </p:nvSpPr>
        <p:spPr>
          <a:xfrm>
            <a:off x="932688" y="2551176"/>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No hosting required, the programme is fully virtual</a:t>
            </a:r>
            <a:endParaRPr lang="en-US" sz="1100" dirty="0"/>
          </a:p>
        </p:txBody>
      </p:sp>
      <p:sp>
        <p:nvSpPr>
          <p:cNvPr id="10" name="Shape 8"/>
          <p:cNvSpPr/>
          <p:nvPr/>
        </p:nvSpPr>
        <p:spPr>
          <a:xfrm>
            <a:off x="640080" y="3145536"/>
            <a:ext cx="182880" cy="182880"/>
          </a:xfrm>
          <a:prstGeom prst="ellipse">
            <a:avLst/>
          </a:prstGeom>
          <a:solidFill>
            <a:srgbClr val="39E07A"/>
          </a:solidFill>
          <a:ln w="12700">
            <a:solidFill>
              <a:srgbClr val="39E07A"/>
            </a:solidFill>
            <a:prstDash val="solid"/>
          </a:ln>
        </p:spPr>
        <p:txBody>
          <a:bodyPr/>
          <a:lstStyle/>
          <a:p>
            <a:endParaRPr lang="en-US"/>
          </a:p>
        </p:txBody>
      </p:sp>
      <p:sp>
        <p:nvSpPr>
          <p:cNvPr id="11" name="Text 9"/>
          <p:cNvSpPr/>
          <p:nvPr/>
        </p:nvSpPr>
        <p:spPr>
          <a:xfrm>
            <a:off x="932688" y="3118104"/>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No cost to the school whatsoever</a:t>
            </a:r>
            <a:endParaRPr lang="en-US" sz="1100" dirty="0"/>
          </a:p>
        </p:txBody>
      </p:sp>
      <p:sp>
        <p:nvSpPr>
          <p:cNvPr id="12" name="Shape 10"/>
          <p:cNvSpPr/>
          <p:nvPr/>
        </p:nvSpPr>
        <p:spPr>
          <a:xfrm>
            <a:off x="640080" y="3712464"/>
            <a:ext cx="182880" cy="182880"/>
          </a:xfrm>
          <a:prstGeom prst="ellipse">
            <a:avLst/>
          </a:prstGeom>
          <a:solidFill>
            <a:srgbClr val="39E07A"/>
          </a:solidFill>
          <a:ln w="12700">
            <a:solidFill>
              <a:srgbClr val="39E07A"/>
            </a:solidFill>
            <a:prstDash val="solid"/>
          </a:ln>
        </p:spPr>
        <p:txBody>
          <a:bodyPr/>
          <a:lstStyle/>
          <a:p>
            <a:endParaRPr lang="en-US"/>
          </a:p>
        </p:txBody>
      </p:sp>
      <p:sp>
        <p:nvSpPr>
          <p:cNvPr id="13" name="Text 11"/>
          <p:cNvSpPr/>
          <p:nvPr/>
        </p:nvSpPr>
        <p:spPr>
          <a:xfrm>
            <a:off x="932688" y="3685032"/>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Simply point your students in our direction</a:t>
            </a:r>
            <a:endParaRPr lang="en-US" sz="1100" dirty="0"/>
          </a:p>
        </p:txBody>
      </p:sp>
      <p:sp>
        <p:nvSpPr>
          <p:cNvPr id="14" name="Shape 12"/>
          <p:cNvSpPr/>
          <p:nvPr/>
        </p:nvSpPr>
        <p:spPr>
          <a:xfrm>
            <a:off x="4681728" y="1389888"/>
            <a:ext cx="4005072" cy="3090672"/>
          </a:xfrm>
          <a:prstGeom prst="roundRect">
            <a:avLst>
              <a:gd name="adj" fmla="val 3550"/>
            </a:avLst>
          </a:prstGeom>
          <a:solidFill>
            <a:srgbClr val="160D52"/>
          </a:solidFill>
          <a:ln w="15240">
            <a:solidFill>
              <a:srgbClr val="39E07A"/>
            </a:solidFill>
            <a:prstDash val="solid"/>
          </a:ln>
          <a:effectLst>
            <a:outerShdw blurRad="127000" dist="38100" dir="2700000" algn="bl" rotWithShape="0">
              <a:srgbClr val="000000">
                <a:alpha val="22000"/>
              </a:srgbClr>
            </a:outerShdw>
          </a:effectLst>
        </p:spPr>
        <p:txBody>
          <a:bodyPr/>
          <a:lstStyle/>
          <a:p>
            <a:endParaRPr lang="en-US"/>
          </a:p>
        </p:txBody>
      </p:sp>
      <p:sp>
        <p:nvSpPr>
          <p:cNvPr id="15" name="Text 13"/>
          <p:cNvSpPr/>
          <p:nvPr/>
        </p:nvSpPr>
        <p:spPr>
          <a:xfrm>
            <a:off x="4864608" y="1536192"/>
            <a:ext cx="3639312" cy="310896"/>
          </a:xfrm>
          <a:prstGeom prst="rect">
            <a:avLst/>
          </a:prstGeom>
          <a:noFill/>
          <a:ln/>
        </p:spPr>
        <p:txBody>
          <a:bodyPr wrap="square" lIns="0" tIns="0" rIns="0" bIns="0" rtlCol="0" anchor="ctr"/>
          <a:lstStyle/>
          <a:p>
            <a:pPr marL="0" indent="0" algn="l">
              <a:buNone/>
            </a:pPr>
            <a:r>
              <a:rPr lang="en-US" sz="1400" b="1" dirty="0">
                <a:solidFill>
                  <a:srgbClr val="39E07A"/>
                </a:solidFill>
              </a:rPr>
              <a:t>What your school receives</a:t>
            </a:r>
            <a:endParaRPr lang="en-US" sz="1400" dirty="0"/>
          </a:p>
        </p:txBody>
      </p:sp>
      <p:sp>
        <p:nvSpPr>
          <p:cNvPr id="16" name="Shape 14"/>
          <p:cNvSpPr/>
          <p:nvPr/>
        </p:nvSpPr>
        <p:spPr>
          <a:xfrm>
            <a:off x="4864608" y="2011680"/>
            <a:ext cx="182880" cy="182880"/>
          </a:xfrm>
          <a:prstGeom prst="ellipse">
            <a:avLst/>
          </a:prstGeom>
          <a:solidFill>
            <a:srgbClr val="39E07A"/>
          </a:solidFill>
          <a:ln w="12700">
            <a:solidFill>
              <a:srgbClr val="39E07A"/>
            </a:solidFill>
            <a:prstDash val="solid"/>
          </a:ln>
        </p:spPr>
        <p:txBody>
          <a:bodyPr/>
          <a:lstStyle/>
          <a:p>
            <a:endParaRPr lang="en-US"/>
          </a:p>
        </p:txBody>
      </p:sp>
      <p:sp>
        <p:nvSpPr>
          <p:cNvPr id="17" name="Text 15"/>
          <p:cNvSpPr/>
          <p:nvPr/>
        </p:nvSpPr>
        <p:spPr>
          <a:xfrm>
            <a:off x="5157216" y="1984248"/>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Named as an official Freedom Writers Partner School</a:t>
            </a:r>
            <a:endParaRPr lang="en-US" sz="1100" dirty="0"/>
          </a:p>
        </p:txBody>
      </p:sp>
      <p:sp>
        <p:nvSpPr>
          <p:cNvPr id="18" name="Shape 16"/>
          <p:cNvSpPr/>
          <p:nvPr/>
        </p:nvSpPr>
        <p:spPr>
          <a:xfrm>
            <a:off x="4864608" y="2578608"/>
            <a:ext cx="182880" cy="182880"/>
          </a:xfrm>
          <a:prstGeom prst="ellipse">
            <a:avLst/>
          </a:prstGeom>
          <a:solidFill>
            <a:srgbClr val="39E07A"/>
          </a:solidFill>
          <a:ln w="12700">
            <a:solidFill>
              <a:srgbClr val="39E07A"/>
            </a:solidFill>
            <a:prstDash val="solid"/>
          </a:ln>
        </p:spPr>
        <p:txBody>
          <a:bodyPr/>
          <a:lstStyle/>
          <a:p>
            <a:endParaRPr lang="en-US"/>
          </a:p>
        </p:txBody>
      </p:sp>
      <p:sp>
        <p:nvSpPr>
          <p:cNvPr id="19" name="Text 17"/>
          <p:cNvSpPr/>
          <p:nvPr/>
        </p:nvSpPr>
        <p:spPr>
          <a:xfrm>
            <a:off x="5157216" y="2551176"/>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End of programme impact report on referred students</a:t>
            </a:r>
            <a:endParaRPr lang="en-US" sz="1100" dirty="0"/>
          </a:p>
        </p:txBody>
      </p:sp>
      <p:sp>
        <p:nvSpPr>
          <p:cNvPr id="20" name="Shape 18"/>
          <p:cNvSpPr/>
          <p:nvPr/>
        </p:nvSpPr>
        <p:spPr>
          <a:xfrm>
            <a:off x="4864608" y="3145536"/>
            <a:ext cx="182880" cy="182880"/>
          </a:xfrm>
          <a:prstGeom prst="ellipse">
            <a:avLst/>
          </a:prstGeom>
          <a:solidFill>
            <a:srgbClr val="39E07A"/>
          </a:solidFill>
          <a:ln w="12700">
            <a:solidFill>
              <a:srgbClr val="39E07A"/>
            </a:solidFill>
            <a:prstDash val="solid"/>
          </a:ln>
        </p:spPr>
        <p:txBody>
          <a:bodyPr/>
          <a:lstStyle/>
          <a:p>
            <a:endParaRPr lang="en-US"/>
          </a:p>
        </p:txBody>
      </p:sp>
      <p:sp>
        <p:nvSpPr>
          <p:cNvPr id="21" name="Text 19"/>
          <p:cNvSpPr/>
          <p:nvPr/>
        </p:nvSpPr>
        <p:spPr>
          <a:xfrm>
            <a:off x="5157216" y="3118104"/>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Dedicated school pack with all materials</a:t>
            </a:r>
            <a:endParaRPr lang="en-US" sz="1100" dirty="0"/>
          </a:p>
        </p:txBody>
      </p:sp>
      <p:sp>
        <p:nvSpPr>
          <p:cNvPr id="22" name="Shape 20"/>
          <p:cNvSpPr/>
          <p:nvPr/>
        </p:nvSpPr>
        <p:spPr>
          <a:xfrm>
            <a:off x="4864608" y="3712464"/>
            <a:ext cx="182880" cy="182880"/>
          </a:xfrm>
          <a:prstGeom prst="ellipse">
            <a:avLst/>
          </a:prstGeom>
          <a:solidFill>
            <a:srgbClr val="39E07A"/>
          </a:solidFill>
          <a:ln w="12700">
            <a:solidFill>
              <a:srgbClr val="39E07A"/>
            </a:solidFill>
            <a:prstDash val="solid"/>
          </a:ln>
        </p:spPr>
        <p:txBody>
          <a:bodyPr/>
          <a:lstStyle/>
          <a:p>
            <a:endParaRPr lang="en-US"/>
          </a:p>
        </p:txBody>
      </p:sp>
      <p:sp>
        <p:nvSpPr>
          <p:cNvPr id="23" name="Text 21"/>
          <p:cNvSpPr/>
          <p:nvPr/>
        </p:nvSpPr>
        <p:spPr>
          <a:xfrm>
            <a:off x="5157216" y="3685032"/>
            <a:ext cx="3364992" cy="457200"/>
          </a:xfrm>
          <a:prstGeom prst="rect">
            <a:avLst/>
          </a:prstGeom>
          <a:noFill/>
          <a:ln/>
        </p:spPr>
        <p:txBody>
          <a:bodyPr wrap="square" lIns="0" tIns="0" rIns="0" bIns="0" rtlCol="0" anchor="t"/>
          <a:lstStyle/>
          <a:p>
            <a:pPr marL="0" indent="0" algn="l">
              <a:buNone/>
            </a:pPr>
            <a:r>
              <a:rPr lang="en-US" sz="1100" dirty="0">
                <a:solidFill>
                  <a:srgbClr val="E8E0FF"/>
                </a:solidFill>
              </a:rPr>
              <a:t>Freedom Writers team available to host a live in-school assembly</a:t>
            </a:r>
            <a:endParaRPr lang="en-US" sz="1100" dirty="0"/>
          </a:p>
        </p:txBody>
      </p:sp>
      <p:sp>
        <p:nvSpPr>
          <p:cNvPr id="24" name="Shape 22"/>
          <p:cNvSpPr/>
          <p:nvPr/>
        </p:nvSpPr>
        <p:spPr>
          <a:xfrm>
            <a:off x="457200" y="4645152"/>
            <a:ext cx="8229600" cy="347472"/>
          </a:xfrm>
          <a:prstGeom prst="roundRect">
            <a:avLst>
              <a:gd name="adj" fmla="val 18421"/>
            </a:avLst>
          </a:prstGeom>
          <a:solidFill>
            <a:srgbClr val="39E07A"/>
          </a:solidFill>
          <a:ln w="12700">
            <a:solidFill>
              <a:srgbClr val="39E07A"/>
            </a:solidFill>
            <a:prstDash val="solid"/>
          </a:ln>
        </p:spPr>
        <p:txBody>
          <a:bodyPr/>
          <a:lstStyle/>
          <a:p>
            <a:endParaRPr lang="en-US"/>
          </a:p>
        </p:txBody>
      </p:sp>
      <p:sp>
        <p:nvSpPr>
          <p:cNvPr id="25" name="Text 23"/>
          <p:cNvSpPr/>
          <p:nvPr/>
        </p:nvSpPr>
        <p:spPr>
          <a:xfrm>
            <a:off x="457200" y="4654296"/>
            <a:ext cx="8229600" cy="320040"/>
          </a:xfrm>
          <a:prstGeom prst="rect">
            <a:avLst/>
          </a:prstGeom>
          <a:noFill/>
          <a:ln/>
        </p:spPr>
        <p:txBody>
          <a:bodyPr wrap="square" lIns="0" tIns="0" rIns="0" bIns="0" rtlCol="0" anchor="ctr"/>
          <a:lstStyle/>
          <a:p>
            <a:pPr marL="0" indent="0" algn="ctr">
              <a:buNone/>
            </a:pPr>
            <a:r>
              <a:rPr lang="en-US" sz="1100" b="1" dirty="0">
                <a:solidFill>
                  <a:srgbClr val="0D0730"/>
                </a:solidFill>
              </a:rPr>
              <a:t>Creator Access Award: 3 fully-funded scholarship places for students nominated by your school, no cost to the family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0730"/>
        </a:solidFill>
        <a:effectLst/>
      </p:bgPr>
    </p:bg>
    <p:spTree>
      <p:nvGrpSpPr>
        <p:cNvPr id="1" name=""/>
        <p:cNvGrpSpPr/>
        <p:nvPr/>
      </p:nvGrpSpPr>
      <p:grpSpPr>
        <a:xfrm>
          <a:off x="0" y="0"/>
          <a:ext cx="0" cy="0"/>
          <a:chOff x="0" y="0"/>
          <a:chExt cx="0" cy="0"/>
        </a:xfrm>
      </p:grpSpPr>
      <p:sp>
        <p:nvSpPr>
          <p:cNvPr id="2" name="Shape 0"/>
          <p:cNvSpPr/>
          <p:nvPr/>
        </p:nvSpPr>
        <p:spPr>
          <a:xfrm>
            <a:off x="6583680" y="-1371600"/>
            <a:ext cx="4572000" cy="4572000"/>
          </a:xfrm>
          <a:prstGeom prst="ellipse">
            <a:avLst/>
          </a:prstGeom>
          <a:solidFill>
            <a:srgbClr val="39E07A">
              <a:alpha val="14000"/>
            </a:srgbClr>
          </a:solidFill>
          <a:ln w="12700">
            <a:solidFill>
              <a:srgbClr val="39E07A"/>
            </a:solidFill>
            <a:prstDash val="solid"/>
          </a:ln>
        </p:spPr>
        <p:txBody>
          <a:bodyPr/>
          <a:lstStyle/>
          <a:p>
            <a:endParaRPr lang="en-US"/>
          </a:p>
        </p:txBody>
      </p:sp>
      <p:sp>
        <p:nvSpPr>
          <p:cNvPr id="3" name="Shape 1"/>
          <p:cNvSpPr/>
          <p:nvPr/>
        </p:nvSpPr>
        <p:spPr>
          <a:xfrm>
            <a:off x="-1097280" y="3474720"/>
            <a:ext cx="2743200" cy="2743200"/>
          </a:xfrm>
          <a:prstGeom prst="ellipse">
            <a:avLst/>
          </a:prstGeom>
          <a:solidFill>
            <a:srgbClr val="39E07A">
              <a:alpha val="10000"/>
            </a:srgbClr>
          </a:solidFill>
          <a:ln w="12700">
            <a:solidFill>
              <a:srgbClr val="39E07A"/>
            </a:solidFill>
            <a:prstDash val="solid"/>
          </a:ln>
        </p:spPr>
        <p:txBody>
          <a:bodyPr/>
          <a:lstStyle/>
          <a:p>
            <a:endParaRPr lang="en-US"/>
          </a:p>
        </p:txBody>
      </p:sp>
      <p:sp>
        <p:nvSpPr>
          <p:cNvPr id="4" name="Text 2"/>
          <p:cNvSpPr/>
          <p:nvPr/>
        </p:nvSpPr>
        <p:spPr>
          <a:xfrm>
            <a:off x="548640" y="347472"/>
            <a:ext cx="5486400" cy="256032"/>
          </a:xfrm>
          <a:prstGeom prst="rect">
            <a:avLst/>
          </a:prstGeom>
          <a:noFill/>
          <a:ln/>
        </p:spPr>
        <p:txBody>
          <a:bodyPr wrap="square" lIns="0" tIns="0" rIns="0" bIns="0" rtlCol="0" anchor="ctr"/>
          <a:lstStyle/>
          <a:p>
            <a:pPr marL="0" indent="0" algn="l">
              <a:buNone/>
            </a:pPr>
            <a:r>
              <a:rPr lang="en-US" sz="800" b="1" kern="0" spc="200" dirty="0">
                <a:solidFill>
                  <a:srgbClr val="39E07A"/>
                </a:solidFill>
              </a:rPr>
              <a:t>NEXT STEPS</a:t>
            </a:r>
            <a:endParaRPr lang="en-US" sz="800" dirty="0"/>
          </a:p>
        </p:txBody>
      </p:sp>
      <p:sp>
        <p:nvSpPr>
          <p:cNvPr id="5" name="Text 3"/>
          <p:cNvSpPr/>
          <p:nvPr/>
        </p:nvSpPr>
        <p:spPr>
          <a:xfrm>
            <a:off x="548640" y="658368"/>
            <a:ext cx="7772400" cy="658368"/>
          </a:xfrm>
          <a:prstGeom prst="rect">
            <a:avLst/>
          </a:prstGeom>
          <a:noFill/>
          <a:ln/>
        </p:spPr>
        <p:txBody>
          <a:bodyPr wrap="square" lIns="0" tIns="0" rIns="0" bIns="0" rtlCol="0" anchor="ctr"/>
          <a:lstStyle/>
          <a:p>
            <a:pPr marL="0" indent="0" algn="l">
              <a:buNone/>
            </a:pPr>
            <a:r>
              <a:rPr lang="en-US" sz="3800" b="1" dirty="0">
                <a:solidFill>
                  <a:srgbClr val="FFFFFF"/>
                </a:solidFill>
              </a:rPr>
              <a:t>Let's get your students in.</a:t>
            </a:r>
            <a:endParaRPr lang="en-US" sz="3800" dirty="0"/>
          </a:p>
        </p:txBody>
      </p:sp>
      <p:sp>
        <p:nvSpPr>
          <p:cNvPr id="6" name="Shape 4"/>
          <p:cNvSpPr/>
          <p:nvPr/>
        </p:nvSpPr>
        <p:spPr>
          <a:xfrm>
            <a:off x="548640" y="1572768"/>
            <a:ext cx="3931920" cy="1207008"/>
          </a:xfrm>
          <a:prstGeom prst="roundRect">
            <a:avLst>
              <a:gd name="adj" fmla="val 9091"/>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7" name="Text 5"/>
          <p:cNvSpPr/>
          <p:nvPr/>
        </p:nvSpPr>
        <p:spPr>
          <a:xfrm>
            <a:off x="713232" y="1682496"/>
            <a:ext cx="621792" cy="457200"/>
          </a:xfrm>
          <a:prstGeom prst="rect">
            <a:avLst/>
          </a:prstGeom>
          <a:noFill/>
          <a:ln/>
        </p:spPr>
        <p:txBody>
          <a:bodyPr wrap="square" lIns="0" tIns="0" rIns="0" bIns="0" rtlCol="0" anchor="ctr"/>
          <a:lstStyle/>
          <a:p>
            <a:pPr marL="0" indent="0" algn="l">
              <a:buNone/>
            </a:pPr>
            <a:r>
              <a:rPr lang="en-US" sz="2600" b="1" dirty="0">
                <a:solidFill>
                  <a:srgbClr val="39E07A"/>
                </a:solidFill>
              </a:rPr>
              <a:t>01</a:t>
            </a:r>
            <a:endParaRPr lang="en-US" sz="2600" dirty="0"/>
          </a:p>
        </p:txBody>
      </p:sp>
      <p:sp>
        <p:nvSpPr>
          <p:cNvPr id="8" name="Text 6"/>
          <p:cNvSpPr/>
          <p:nvPr/>
        </p:nvSpPr>
        <p:spPr>
          <a:xfrm>
            <a:off x="1335024" y="1709928"/>
            <a:ext cx="2980944" cy="310896"/>
          </a:xfrm>
          <a:prstGeom prst="rect">
            <a:avLst/>
          </a:prstGeom>
          <a:noFill/>
          <a:ln/>
        </p:spPr>
        <p:txBody>
          <a:bodyPr wrap="square" lIns="0" tIns="0" rIns="0" bIns="0" rtlCol="0" anchor="ctr"/>
          <a:lstStyle/>
          <a:p>
            <a:pPr marL="0" indent="0" algn="l">
              <a:buNone/>
            </a:pPr>
            <a:r>
              <a:rPr lang="en-US" sz="1400" b="1" dirty="0">
                <a:solidFill>
                  <a:srgbClr val="FFFFFF"/>
                </a:solidFill>
              </a:rPr>
              <a:t>Share this pack</a:t>
            </a:r>
            <a:endParaRPr lang="en-US" sz="1400" dirty="0"/>
          </a:p>
        </p:txBody>
      </p:sp>
      <p:sp>
        <p:nvSpPr>
          <p:cNvPr id="9" name="Text 7"/>
          <p:cNvSpPr/>
          <p:nvPr/>
        </p:nvSpPr>
        <p:spPr>
          <a:xfrm>
            <a:off x="1335024" y="2029968"/>
            <a:ext cx="2980944" cy="621792"/>
          </a:xfrm>
          <a:prstGeom prst="rect">
            <a:avLst/>
          </a:prstGeom>
          <a:noFill/>
          <a:ln/>
        </p:spPr>
        <p:txBody>
          <a:bodyPr wrap="square" lIns="0" tIns="0" rIns="0" bIns="0" rtlCol="0" anchor="t"/>
          <a:lstStyle/>
          <a:p>
            <a:pPr marL="0" indent="0" algn="l">
              <a:buNone/>
            </a:pPr>
            <a:r>
              <a:rPr lang="en-US" sz="1050" dirty="0">
                <a:solidFill>
                  <a:srgbClr val="9B8FCF"/>
                </a:solidFill>
              </a:rPr>
              <a:t>Forward to relevant staff or share with parents via your usual channels.</a:t>
            </a:r>
            <a:endParaRPr lang="en-US" sz="1050" dirty="0"/>
          </a:p>
        </p:txBody>
      </p:sp>
      <p:sp>
        <p:nvSpPr>
          <p:cNvPr id="10" name="Shape 8"/>
          <p:cNvSpPr/>
          <p:nvPr/>
        </p:nvSpPr>
        <p:spPr>
          <a:xfrm>
            <a:off x="4864608" y="1572768"/>
            <a:ext cx="3931920" cy="1207008"/>
          </a:xfrm>
          <a:prstGeom prst="roundRect">
            <a:avLst>
              <a:gd name="adj" fmla="val 9091"/>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11" name="Text 9"/>
          <p:cNvSpPr/>
          <p:nvPr/>
        </p:nvSpPr>
        <p:spPr>
          <a:xfrm>
            <a:off x="5029200" y="1682496"/>
            <a:ext cx="621792" cy="457200"/>
          </a:xfrm>
          <a:prstGeom prst="rect">
            <a:avLst/>
          </a:prstGeom>
          <a:noFill/>
          <a:ln/>
        </p:spPr>
        <p:txBody>
          <a:bodyPr wrap="square" lIns="0" tIns="0" rIns="0" bIns="0" rtlCol="0" anchor="ctr"/>
          <a:lstStyle/>
          <a:p>
            <a:pPr marL="0" indent="0" algn="l">
              <a:buNone/>
            </a:pPr>
            <a:r>
              <a:rPr lang="en-US" sz="2600" b="1" dirty="0">
                <a:solidFill>
                  <a:srgbClr val="39E07A"/>
                </a:solidFill>
              </a:rPr>
              <a:t>02</a:t>
            </a:r>
            <a:endParaRPr lang="en-US" sz="2600" dirty="0"/>
          </a:p>
        </p:txBody>
      </p:sp>
      <p:sp>
        <p:nvSpPr>
          <p:cNvPr id="12" name="Text 10"/>
          <p:cNvSpPr/>
          <p:nvPr/>
        </p:nvSpPr>
        <p:spPr>
          <a:xfrm>
            <a:off x="5650992" y="1709928"/>
            <a:ext cx="2980944" cy="310896"/>
          </a:xfrm>
          <a:prstGeom prst="rect">
            <a:avLst/>
          </a:prstGeom>
          <a:noFill/>
          <a:ln/>
        </p:spPr>
        <p:txBody>
          <a:bodyPr wrap="square" lIns="0" tIns="0" rIns="0" bIns="0" rtlCol="0" anchor="ctr"/>
          <a:lstStyle/>
          <a:p>
            <a:pPr marL="0" indent="0" algn="l">
              <a:buNone/>
            </a:pPr>
            <a:r>
              <a:rPr lang="en-US" sz="1400" b="1" dirty="0">
                <a:solidFill>
                  <a:srgbClr val="FFFFFF"/>
                </a:solidFill>
              </a:rPr>
              <a:t>Nominate 3 students</a:t>
            </a:r>
            <a:endParaRPr lang="en-US" sz="1400" dirty="0"/>
          </a:p>
        </p:txBody>
      </p:sp>
      <p:sp>
        <p:nvSpPr>
          <p:cNvPr id="13" name="Text 11"/>
          <p:cNvSpPr/>
          <p:nvPr/>
        </p:nvSpPr>
        <p:spPr>
          <a:xfrm>
            <a:off x="5650992" y="2029968"/>
            <a:ext cx="2980944" cy="621792"/>
          </a:xfrm>
          <a:prstGeom prst="rect">
            <a:avLst/>
          </a:prstGeom>
          <a:noFill/>
          <a:ln/>
        </p:spPr>
        <p:txBody>
          <a:bodyPr wrap="square" lIns="0" tIns="0" rIns="0" bIns="0" rtlCol="0" anchor="t"/>
          <a:lstStyle/>
          <a:p>
            <a:pPr marL="0" indent="0" algn="l">
              <a:buNone/>
            </a:pPr>
            <a:r>
              <a:rPr lang="en-US" sz="1050" dirty="0">
                <a:solidFill>
                  <a:srgbClr val="9B8FCF"/>
                </a:solidFill>
              </a:rPr>
              <a:t>Identify students for the Creator Access Award. We cover their entry fee in full.</a:t>
            </a:r>
            <a:endParaRPr lang="en-US" sz="1050" dirty="0"/>
          </a:p>
        </p:txBody>
      </p:sp>
      <p:sp>
        <p:nvSpPr>
          <p:cNvPr id="14" name="Shape 12"/>
          <p:cNvSpPr/>
          <p:nvPr/>
        </p:nvSpPr>
        <p:spPr>
          <a:xfrm>
            <a:off x="548640" y="2990088"/>
            <a:ext cx="3931920" cy="1207008"/>
          </a:xfrm>
          <a:prstGeom prst="roundRect">
            <a:avLst>
              <a:gd name="adj" fmla="val 9091"/>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15" name="Text 13"/>
          <p:cNvSpPr/>
          <p:nvPr/>
        </p:nvSpPr>
        <p:spPr>
          <a:xfrm>
            <a:off x="713232" y="3099816"/>
            <a:ext cx="621792" cy="457200"/>
          </a:xfrm>
          <a:prstGeom prst="rect">
            <a:avLst/>
          </a:prstGeom>
          <a:noFill/>
          <a:ln/>
        </p:spPr>
        <p:txBody>
          <a:bodyPr wrap="square" lIns="0" tIns="0" rIns="0" bIns="0" rtlCol="0" anchor="ctr"/>
          <a:lstStyle/>
          <a:p>
            <a:pPr marL="0" indent="0" algn="l">
              <a:buNone/>
            </a:pPr>
            <a:r>
              <a:rPr lang="en-US" sz="2600" b="1" dirty="0">
                <a:solidFill>
                  <a:srgbClr val="39E07A"/>
                </a:solidFill>
              </a:rPr>
              <a:t>03</a:t>
            </a:r>
            <a:endParaRPr lang="en-US" sz="2600" dirty="0"/>
          </a:p>
        </p:txBody>
      </p:sp>
      <p:sp>
        <p:nvSpPr>
          <p:cNvPr id="16" name="Text 14"/>
          <p:cNvSpPr/>
          <p:nvPr/>
        </p:nvSpPr>
        <p:spPr>
          <a:xfrm>
            <a:off x="1335024" y="3127248"/>
            <a:ext cx="2980944" cy="310896"/>
          </a:xfrm>
          <a:prstGeom prst="rect">
            <a:avLst/>
          </a:prstGeom>
          <a:noFill/>
          <a:ln/>
        </p:spPr>
        <p:txBody>
          <a:bodyPr wrap="square" lIns="0" tIns="0" rIns="0" bIns="0" rtlCol="0" anchor="ctr"/>
          <a:lstStyle/>
          <a:p>
            <a:pPr marL="0" indent="0" algn="l">
              <a:buNone/>
            </a:pPr>
            <a:r>
              <a:rPr lang="en-US" sz="1400" b="1" dirty="0">
                <a:solidFill>
                  <a:srgbClr val="FFFFFF"/>
                </a:solidFill>
              </a:rPr>
              <a:t>Book an assembly</a:t>
            </a:r>
            <a:endParaRPr lang="en-US" sz="1400" dirty="0"/>
          </a:p>
        </p:txBody>
      </p:sp>
      <p:sp>
        <p:nvSpPr>
          <p:cNvPr id="17" name="Text 15"/>
          <p:cNvSpPr/>
          <p:nvPr/>
        </p:nvSpPr>
        <p:spPr>
          <a:xfrm>
            <a:off x="1335024" y="3447288"/>
            <a:ext cx="2980944" cy="621792"/>
          </a:xfrm>
          <a:prstGeom prst="rect">
            <a:avLst/>
          </a:prstGeom>
          <a:noFill/>
          <a:ln/>
        </p:spPr>
        <p:txBody>
          <a:bodyPr wrap="square" lIns="0" tIns="0" rIns="0" bIns="0" rtlCol="0" anchor="t"/>
          <a:lstStyle/>
          <a:p>
            <a:pPr marL="0" indent="0" algn="l">
              <a:buNone/>
            </a:pPr>
            <a:r>
              <a:rPr lang="en-US" sz="1050" dirty="0">
                <a:solidFill>
                  <a:srgbClr val="9B8FCF"/>
                </a:solidFill>
              </a:rPr>
              <a:t>Kevin and the Freedom Writers team come to your school to speak directly to students.</a:t>
            </a:r>
            <a:endParaRPr lang="en-US" sz="1050" dirty="0"/>
          </a:p>
        </p:txBody>
      </p:sp>
      <p:sp>
        <p:nvSpPr>
          <p:cNvPr id="18" name="Shape 16"/>
          <p:cNvSpPr/>
          <p:nvPr/>
        </p:nvSpPr>
        <p:spPr>
          <a:xfrm>
            <a:off x="4864608" y="2990088"/>
            <a:ext cx="3931920" cy="1207008"/>
          </a:xfrm>
          <a:prstGeom prst="roundRect">
            <a:avLst>
              <a:gd name="adj" fmla="val 9091"/>
            </a:avLst>
          </a:prstGeom>
          <a:solidFill>
            <a:srgbClr val="1E1060"/>
          </a:solidFill>
          <a:ln w="12700">
            <a:solidFill>
              <a:srgbClr val="1E1060"/>
            </a:solidFill>
            <a:prstDash val="solid"/>
          </a:ln>
          <a:effectLst>
            <a:outerShdw blurRad="127000" dist="38100" dir="2700000" algn="bl" rotWithShape="0">
              <a:srgbClr val="000000">
                <a:alpha val="22000"/>
              </a:srgbClr>
            </a:outerShdw>
          </a:effectLst>
        </p:spPr>
        <p:txBody>
          <a:bodyPr/>
          <a:lstStyle/>
          <a:p>
            <a:endParaRPr lang="en-US"/>
          </a:p>
        </p:txBody>
      </p:sp>
      <p:sp>
        <p:nvSpPr>
          <p:cNvPr id="19" name="Text 17"/>
          <p:cNvSpPr/>
          <p:nvPr/>
        </p:nvSpPr>
        <p:spPr>
          <a:xfrm>
            <a:off x="5029200" y="3099816"/>
            <a:ext cx="621792" cy="457200"/>
          </a:xfrm>
          <a:prstGeom prst="rect">
            <a:avLst/>
          </a:prstGeom>
          <a:noFill/>
          <a:ln/>
        </p:spPr>
        <p:txBody>
          <a:bodyPr wrap="square" lIns="0" tIns="0" rIns="0" bIns="0" rtlCol="0" anchor="ctr"/>
          <a:lstStyle/>
          <a:p>
            <a:pPr marL="0" indent="0" algn="l">
              <a:buNone/>
            </a:pPr>
            <a:r>
              <a:rPr lang="en-US" sz="2600" b="1" dirty="0">
                <a:solidFill>
                  <a:srgbClr val="39E07A"/>
                </a:solidFill>
              </a:rPr>
              <a:t>04</a:t>
            </a:r>
            <a:endParaRPr lang="en-US" sz="2600" dirty="0"/>
          </a:p>
        </p:txBody>
      </p:sp>
      <p:sp>
        <p:nvSpPr>
          <p:cNvPr id="20" name="Text 18"/>
          <p:cNvSpPr/>
          <p:nvPr/>
        </p:nvSpPr>
        <p:spPr>
          <a:xfrm>
            <a:off x="5650992" y="3127248"/>
            <a:ext cx="2980944" cy="310896"/>
          </a:xfrm>
          <a:prstGeom prst="rect">
            <a:avLst/>
          </a:prstGeom>
          <a:noFill/>
          <a:ln/>
        </p:spPr>
        <p:txBody>
          <a:bodyPr wrap="square" lIns="0" tIns="0" rIns="0" bIns="0" rtlCol="0" anchor="ctr"/>
          <a:lstStyle/>
          <a:p>
            <a:pPr marL="0" indent="0" algn="l">
              <a:buNone/>
            </a:pPr>
            <a:r>
              <a:rPr lang="en-US" sz="1400" b="1" dirty="0">
                <a:solidFill>
                  <a:srgbClr val="FFFFFF"/>
                </a:solidFill>
              </a:rPr>
              <a:t>Students register</a:t>
            </a:r>
            <a:endParaRPr lang="en-US" sz="1400" dirty="0"/>
          </a:p>
        </p:txBody>
      </p:sp>
      <p:sp>
        <p:nvSpPr>
          <p:cNvPr id="21" name="Text 19"/>
          <p:cNvSpPr/>
          <p:nvPr/>
        </p:nvSpPr>
        <p:spPr>
          <a:xfrm>
            <a:off x="5650992" y="3447288"/>
            <a:ext cx="2980944" cy="621792"/>
          </a:xfrm>
          <a:prstGeom prst="rect">
            <a:avLst/>
          </a:prstGeom>
          <a:noFill/>
          <a:ln/>
        </p:spPr>
        <p:txBody>
          <a:bodyPr wrap="square" lIns="0" tIns="0" rIns="0" bIns="0" rtlCol="0" anchor="t"/>
          <a:lstStyle/>
          <a:p>
            <a:pPr marL="0" indent="0" algn="l">
              <a:buNone/>
            </a:pPr>
            <a:r>
              <a:rPr lang="en-US" sz="1050" dirty="0">
                <a:solidFill>
                  <a:srgbClr val="9B8FCF"/>
                </a:solidFill>
              </a:rPr>
              <a:t>Registration is open now at freedomwriters.owhstudios.com. Early Bird closes 30 June.</a:t>
            </a:r>
            <a:endParaRPr lang="en-US" sz="1050" dirty="0"/>
          </a:p>
        </p:txBody>
      </p:sp>
      <p:sp>
        <p:nvSpPr>
          <p:cNvPr id="22" name="Shape 20"/>
          <p:cNvSpPr/>
          <p:nvPr/>
        </p:nvSpPr>
        <p:spPr>
          <a:xfrm>
            <a:off x="548640" y="4425696"/>
            <a:ext cx="8046720" cy="502920"/>
          </a:xfrm>
          <a:prstGeom prst="roundRect">
            <a:avLst>
              <a:gd name="adj" fmla="val 16364"/>
            </a:avLst>
          </a:prstGeom>
          <a:solidFill>
            <a:srgbClr val="1E1060"/>
          </a:solidFill>
          <a:ln w="12700">
            <a:solidFill>
              <a:srgbClr val="39E07A"/>
            </a:solidFill>
            <a:prstDash val="solid"/>
          </a:ln>
        </p:spPr>
        <p:txBody>
          <a:bodyPr/>
          <a:lstStyle/>
          <a:p>
            <a:endParaRPr lang="en-US"/>
          </a:p>
        </p:txBody>
      </p:sp>
      <p:sp>
        <p:nvSpPr>
          <p:cNvPr id="23" name="Text 21"/>
          <p:cNvSpPr/>
          <p:nvPr/>
        </p:nvSpPr>
        <p:spPr>
          <a:xfrm>
            <a:off x="548640" y="4443984"/>
            <a:ext cx="8046720" cy="466344"/>
          </a:xfrm>
          <a:prstGeom prst="rect">
            <a:avLst/>
          </a:prstGeom>
          <a:noFill/>
          <a:ln/>
        </p:spPr>
        <p:txBody>
          <a:bodyPr wrap="square" lIns="0" tIns="0" rIns="0" bIns="0" rtlCol="0" anchor="ctr"/>
          <a:lstStyle/>
          <a:p>
            <a:pPr marL="0" indent="0" algn="ctr">
              <a:buNone/>
            </a:pPr>
            <a:r>
              <a:rPr lang="en-US" sz="1000" b="1" dirty="0">
                <a:solidFill>
                  <a:srgbClr val="FFFFFF"/>
                </a:solidFill>
              </a:rPr>
              <a:t>Kevin Awodarow  </a:t>
            </a:r>
            <a:r>
              <a:rPr lang="en-US" sz="1000" dirty="0">
                <a:solidFill>
                  <a:srgbClr val="9B8FCF"/>
                </a:solidFill>
              </a:rPr>
              <a:t>Founder and CEO, OWH   </a:t>
            </a:r>
            <a:r>
              <a:rPr lang="en-US" sz="1000" dirty="0">
                <a:solidFill>
                  <a:srgbClr val="39E07A"/>
                </a:solidFill>
              </a:rPr>
              <a:t>freedomwriters.owhstudios.com   </a:t>
            </a:r>
            <a:r>
              <a:rPr lang="en-US" sz="1000" dirty="0">
                <a:solidFill>
                  <a:srgbClr val="9B8FCF"/>
                </a:solidFill>
              </a:rPr>
              <a:t>Odeh and Wisdom Holdings Ltd, 128 City Road, London EC1V 2NX</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1140</Words>
  <Application>Microsoft Macintosh PowerPoint</Application>
  <PresentationFormat>On-screen Show (16:9)</PresentationFormat>
  <Paragraphs>142</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Freedom Writers SLT Pack 2026</dc:title>
  <dc:subject>PptxGenJS Presentation</dc:subject>
  <dc:creator>PptxGenJS</dc:creator>
  <cp:lastModifiedBy>Richard Bamfo (Student)</cp:lastModifiedBy>
  <cp:revision>3</cp:revision>
  <dcterms:created xsi:type="dcterms:W3CDTF">2026-06-09T11:17:22Z</dcterms:created>
  <dcterms:modified xsi:type="dcterms:W3CDTF">2026-06-09T11:44:09Z</dcterms:modified>
</cp:coreProperties>
</file>